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6" r:id="rId2"/>
    <p:sldId id="276" r:id="rId3"/>
    <p:sldId id="257" r:id="rId4"/>
    <p:sldId id="258" r:id="rId5"/>
    <p:sldId id="259" r:id="rId6"/>
    <p:sldId id="260" r:id="rId7"/>
    <p:sldId id="269" r:id="rId8"/>
    <p:sldId id="262" r:id="rId9"/>
    <p:sldId id="263" r:id="rId10"/>
    <p:sldId id="264" r:id="rId11"/>
    <p:sldId id="267" r:id="rId12"/>
    <p:sldId id="265" r:id="rId13"/>
    <p:sldId id="266" r:id="rId14"/>
    <p:sldId id="268" r:id="rId15"/>
    <p:sldId id="270" r:id="rId16"/>
    <p:sldId id="271" r:id="rId17"/>
    <p:sldId id="272" r:id="rId18"/>
    <p:sldId id="273" r:id="rId19"/>
    <p:sldId id="274" r:id="rId20"/>
    <p:sldId id="288" r:id="rId21"/>
    <p:sldId id="305"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4"/>
    <p:restoredTop sz="83704"/>
  </p:normalViewPr>
  <p:slideViewPr>
    <p:cSldViewPr snapToGrid="0" snapToObjects="1">
      <p:cViewPr varScale="1">
        <p:scale>
          <a:sx n="90" d="100"/>
          <a:sy n="90" d="100"/>
        </p:scale>
        <p:origin x="16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02281F-E796-904A-B86C-A9C82D0E72BE}" type="datetimeFigureOut">
              <a:rPr lang="en-US" smtClean="0"/>
              <a:t>2/6/24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A654E6-9A35-BC4A-B250-A50B80111559}" type="slidenum">
              <a:rPr lang="en-US" smtClean="0"/>
              <a:t>‹#›</a:t>
            </a:fld>
            <a:endParaRPr lang="en-US"/>
          </a:p>
        </p:txBody>
      </p:sp>
    </p:spTree>
    <p:extLst>
      <p:ext uri="{BB962C8B-B14F-4D97-AF65-F5344CB8AC3E}">
        <p14:creationId xmlns:p14="http://schemas.microsoft.com/office/powerpoint/2010/main" val="658796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one of my favorite topics, and this is because it used to be one of my </a:t>
            </a:r>
            <a:r>
              <a:rPr lang="en-US" i="1" dirty="0"/>
              <a:t>least</a:t>
            </a:r>
            <a:r>
              <a:rPr lang="en-US" i="0" dirty="0"/>
              <a:t> favorite topics– I’d feel a sense of dread every time a febrile kid would come through the door, because I was scared of missing something serious, but also didn’t want to inflict torture upon a kid who already felt terrible, by obtaining unnecessary testing. My hope is, by the end of this brief didactic and our time together in the small groups, you will feel much more comfortable and this will become one of your favorite topics too. Before we begin-- </a:t>
            </a:r>
            <a:endParaRPr lang="en-US" dirty="0"/>
          </a:p>
        </p:txBody>
      </p:sp>
      <p:sp>
        <p:nvSpPr>
          <p:cNvPr id="4" name="Slide Number Placeholder 3"/>
          <p:cNvSpPr>
            <a:spLocks noGrp="1"/>
          </p:cNvSpPr>
          <p:nvPr>
            <p:ph type="sldNum" sz="quarter" idx="5"/>
          </p:nvPr>
        </p:nvSpPr>
        <p:spPr/>
        <p:txBody>
          <a:bodyPr/>
          <a:lstStyle/>
          <a:p>
            <a:fld id="{A2A654E6-9A35-BC4A-B250-A50B80111559}" type="slidenum">
              <a:rPr lang="en-US" smtClean="0"/>
              <a:t>1</a:t>
            </a:fld>
            <a:endParaRPr lang="en-US"/>
          </a:p>
        </p:txBody>
      </p:sp>
    </p:spTree>
    <p:extLst>
      <p:ext uri="{BB962C8B-B14F-4D97-AF65-F5344CB8AC3E}">
        <p14:creationId xmlns:p14="http://schemas.microsoft.com/office/powerpoint/2010/main" val="2403539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 intake and UOP; fussiness, somnolence, playing? Resp distress, V/D, rash, etc. Including the palms of the hands and soles of the feet!</a:t>
            </a:r>
          </a:p>
        </p:txBody>
      </p:sp>
      <p:sp>
        <p:nvSpPr>
          <p:cNvPr id="4" name="Slide Number Placeholder 3"/>
          <p:cNvSpPr>
            <a:spLocks noGrp="1"/>
          </p:cNvSpPr>
          <p:nvPr>
            <p:ph type="sldNum" sz="quarter" idx="5"/>
          </p:nvPr>
        </p:nvSpPr>
        <p:spPr/>
        <p:txBody>
          <a:bodyPr/>
          <a:lstStyle/>
          <a:p>
            <a:fld id="{A2A654E6-9A35-BC4A-B250-A50B80111559}" type="slidenum">
              <a:rPr lang="en-US" smtClean="0"/>
              <a:t>13</a:t>
            </a:fld>
            <a:endParaRPr lang="en-US"/>
          </a:p>
        </p:txBody>
      </p:sp>
    </p:spTree>
    <p:extLst>
      <p:ext uri="{BB962C8B-B14F-4D97-AF65-F5344CB8AC3E}">
        <p14:creationId xmlns:p14="http://schemas.microsoft.com/office/powerpoint/2010/main" val="1207480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under 6 months carries increased risk of UTI no matter who you are. We’ll discuss more in cases, but here are some risk factors I think about: the only ones which would actually make a difference are Covid and influenza. OK, so those are our older infants. Now, moving on to everyone else:</a:t>
            </a:r>
          </a:p>
        </p:txBody>
      </p:sp>
      <p:sp>
        <p:nvSpPr>
          <p:cNvPr id="4" name="Slide Number Placeholder 3"/>
          <p:cNvSpPr>
            <a:spLocks noGrp="1"/>
          </p:cNvSpPr>
          <p:nvPr>
            <p:ph type="sldNum" sz="quarter" idx="5"/>
          </p:nvPr>
        </p:nvSpPr>
        <p:spPr/>
        <p:txBody>
          <a:bodyPr/>
          <a:lstStyle/>
          <a:p>
            <a:fld id="{A2A654E6-9A35-BC4A-B250-A50B80111559}" type="slidenum">
              <a:rPr lang="en-US" smtClean="0"/>
              <a:t>14</a:t>
            </a:fld>
            <a:endParaRPr lang="en-US"/>
          </a:p>
        </p:txBody>
      </p:sp>
    </p:spTree>
    <p:extLst>
      <p:ext uri="{BB962C8B-B14F-4D97-AF65-F5344CB8AC3E}">
        <p14:creationId xmlns:p14="http://schemas.microsoft.com/office/powerpoint/2010/main" val="3631825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know in your head lumping together a 6 month old with a 9 year old seems weird, but really, this is how pediatric emergency physicians think!</a:t>
            </a:r>
          </a:p>
        </p:txBody>
      </p:sp>
      <p:sp>
        <p:nvSpPr>
          <p:cNvPr id="4" name="Slide Number Placeholder 3"/>
          <p:cNvSpPr>
            <a:spLocks noGrp="1"/>
          </p:cNvSpPr>
          <p:nvPr>
            <p:ph type="sldNum" sz="quarter" idx="5"/>
          </p:nvPr>
        </p:nvSpPr>
        <p:spPr/>
        <p:txBody>
          <a:bodyPr/>
          <a:lstStyle/>
          <a:p>
            <a:fld id="{A2A654E6-9A35-BC4A-B250-A50B80111559}" type="slidenum">
              <a:rPr lang="en-US" smtClean="0"/>
              <a:t>15</a:t>
            </a:fld>
            <a:endParaRPr lang="en-US"/>
          </a:p>
        </p:txBody>
      </p:sp>
    </p:spTree>
    <p:extLst>
      <p:ext uri="{BB962C8B-B14F-4D97-AF65-F5344CB8AC3E}">
        <p14:creationId xmlns:p14="http://schemas.microsoft.com/office/powerpoint/2010/main" val="31405363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a:t>
            </a:r>
            <a:r>
              <a:rPr lang="en-US" i="1" dirty="0"/>
              <a:t>bit</a:t>
            </a:r>
            <a:r>
              <a:rPr lang="en-US" i="0" dirty="0"/>
              <a:t> more nuanced than this, and we’ll discuss in our small groups, but this is a solid rough framework. Again, only Covid or influenza (in under 5, especially under 2; and those c chronic conditions), other than a Covid</a:t>
            </a:r>
            <a:endParaRPr lang="en-US" dirty="0"/>
          </a:p>
        </p:txBody>
      </p:sp>
      <p:sp>
        <p:nvSpPr>
          <p:cNvPr id="4" name="Slide Number Placeholder 3"/>
          <p:cNvSpPr>
            <a:spLocks noGrp="1"/>
          </p:cNvSpPr>
          <p:nvPr>
            <p:ph type="sldNum" sz="quarter" idx="5"/>
          </p:nvPr>
        </p:nvSpPr>
        <p:spPr/>
        <p:txBody>
          <a:bodyPr/>
          <a:lstStyle/>
          <a:p>
            <a:fld id="{A2A654E6-9A35-BC4A-B250-A50B80111559}" type="slidenum">
              <a:rPr lang="en-US" smtClean="0"/>
              <a:t>16</a:t>
            </a:fld>
            <a:endParaRPr lang="en-US"/>
          </a:p>
        </p:txBody>
      </p:sp>
    </p:spTree>
    <p:extLst>
      <p:ext uri="{BB962C8B-B14F-4D97-AF65-F5344CB8AC3E}">
        <p14:creationId xmlns:p14="http://schemas.microsoft.com/office/powerpoint/2010/main" val="1693968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it! So, to recap before we move on to _____:</a:t>
            </a:r>
          </a:p>
        </p:txBody>
      </p:sp>
      <p:sp>
        <p:nvSpPr>
          <p:cNvPr id="4" name="Slide Number Placeholder 3"/>
          <p:cNvSpPr>
            <a:spLocks noGrp="1"/>
          </p:cNvSpPr>
          <p:nvPr>
            <p:ph type="sldNum" sz="quarter" idx="5"/>
          </p:nvPr>
        </p:nvSpPr>
        <p:spPr/>
        <p:txBody>
          <a:bodyPr/>
          <a:lstStyle/>
          <a:p>
            <a:fld id="{A2A654E6-9A35-BC4A-B250-A50B80111559}" type="slidenum">
              <a:rPr lang="en-US" smtClean="0"/>
              <a:t>17</a:t>
            </a:fld>
            <a:endParaRPr lang="en-US"/>
          </a:p>
        </p:txBody>
      </p:sp>
    </p:spTree>
    <p:extLst>
      <p:ext uri="{BB962C8B-B14F-4D97-AF65-F5344CB8AC3E}">
        <p14:creationId xmlns:p14="http://schemas.microsoft.com/office/powerpoint/2010/main" val="1507795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you’re contemplating evaluation of these kids, make sure to </a:t>
            </a:r>
            <a:r>
              <a:rPr lang="en-US" b="1" dirty="0"/>
              <a:t>manage</a:t>
            </a:r>
            <a:r>
              <a:rPr lang="en-US" b="0" dirty="0"/>
              <a:t> them.</a:t>
            </a:r>
            <a:endParaRPr lang="en-US" dirty="0"/>
          </a:p>
        </p:txBody>
      </p:sp>
      <p:sp>
        <p:nvSpPr>
          <p:cNvPr id="4" name="Slide Number Placeholder 3"/>
          <p:cNvSpPr>
            <a:spLocks noGrp="1"/>
          </p:cNvSpPr>
          <p:nvPr>
            <p:ph type="sldNum" sz="quarter" idx="5"/>
          </p:nvPr>
        </p:nvSpPr>
        <p:spPr/>
        <p:txBody>
          <a:bodyPr/>
          <a:lstStyle/>
          <a:p>
            <a:fld id="{A2A654E6-9A35-BC4A-B250-A50B80111559}" type="slidenum">
              <a:rPr lang="en-US" smtClean="0"/>
              <a:t>18</a:t>
            </a:fld>
            <a:endParaRPr lang="en-US"/>
          </a:p>
        </p:txBody>
      </p:sp>
    </p:spTree>
    <p:extLst>
      <p:ext uri="{BB962C8B-B14F-4D97-AF65-F5344CB8AC3E}">
        <p14:creationId xmlns:p14="http://schemas.microsoft.com/office/powerpoint/2010/main" val="1267628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A654E6-9A35-BC4A-B250-A50B80111559}" type="slidenum">
              <a:rPr lang="en-US" smtClean="0"/>
              <a:t>19</a:t>
            </a:fld>
            <a:endParaRPr lang="en-US"/>
          </a:p>
        </p:txBody>
      </p:sp>
    </p:spTree>
    <p:extLst>
      <p:ext uri="{BB962C8B-B14F-4D97-AF65-F5344CB8AC3E}">
        <p14:creationId xmlns:p14="http://schemas.microsoft.com/office/powerpoint/2010/main" val="1259926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 for this brief didactic and the cases to follow is </a:t>
            </a:r>
          </a:p>
        </p:txBody>
      </p:sp>
      <p:sp>
        <p:nvSpPr>
          <p:cNvPr id="4" name="Slide Number Placeholder 3"/>
          <p:cNvSpPr>
            <a:spLocks noGrp="1"/>
          </p:cNvSpPr>
          <p:nvPr>
            <p:ph type="sldNum" sz="quarter" idx="5"/>
          </p:nvPr>
        </p:nvSpPr>
        <p:spPr/>
        <p:txBody>
          <a:bodyPr/>
          <a:lstStyle/>
          <a:p>
            <a:fld id="{A2A654E6-9A35-BC4A-B250-A50B80111559}" type="slidenum">
              <a:rPr lang="en-US" smtClean="0"/>
              <a:t>3</a:t>
            </a:fld>
            <a:endParaRPr lang="en-US"/>
          </a:p>
        </p:txBody>
      </p:sp>
    </p:spTree>
    <p:extLst>
      <p:ext uri="{BB962C8B-B14F-4D97-AF65-F5344CB8AC3E}">
        <p14:creationId xmlns:p14="http://schemas.microsoft.com/office/powerpoint/2010/main" val="3986944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just to start, a basic </a:t>
            </a:r>
          </a:p>
        </p:txBody>
      </p:sp>
      <p:sp>
        <p:nvSpPr>
          <p:cNvPr id="4" name="Slide Number Placeholder 3"/>
          <p:cNvSpPr>
            <a:spLocks noGrp="1"/>
          </p:cNvSpPr>
          <p:nvPr>
            <p:ph type="sldNum" sz="quarter" idx="5"/>
          </p:nvPr>
        </p:nvSpPr>
        <p:spPr/>
        <p:txBody>
          <a:bodyPr/>
          <a:lstStyle/>
          <a:p>
            <a:fld id="{A2A654E6-9A35-BC4A-B250-A50B80111559}" type="slidenum">
              <a:rPr lang="en-US" smtClean="0"/>
              <a:t>4</a:t>
            </a:fld>
            <a:endParaRPr lang="en-US"/>
          </a:p>
        </p:txBody>
      </p:sp>
    </p:spTree>
    <p:extLst>
      <p:ext uri="{BB962C8B-B14F-4D97-AF65-F5344CB8AC3E}">
        <p14:creationId xmlns:p14="http://schemas.microsoft.com/office/powerpoint/2010/main" val="1811516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while many of you likely experienced a pause in pediatric volumes early in the pandemic, I bet winter wasn’t light, was it? Fever accounts to 10-30% of pediatric ED visits and, because it’s so common. There is high </a:t>
            </a:r>
            <a:r>
              <a:rPr lang="en-US" dirty="0" err="1"/>
              <a:t>morbitdity</a:t>
            </a:r>
            <a:r>
              <a:rPr lang="en-US" dirty="0"/>
              <a:t>– days off of work or school, weight loss/developmental setbacks, and, worse, damage to structures (scarring of kidneys or </a:t>
            </a:r>
            <a:r>
              <a:rPr lang="en-US" dirty="0" err="1"/>
              <a:t>Tms</a:t>
            </a:r>
            <a:r>
              <a:rPr lang="en-US" dirty="0"/>
              <a:t>). Mortality, thanks to vaccines, is no longer very high, but because of the sheer </a:t>
            </a:r>
            <a:r>
              <a:rPr lang="en-US" b="1" i="1" dirty="0"/>
              <a:t>prevalence</a:t>
            </a:r>
            <a:r>
              <a:rPr lang="en-US" b="0" i="0" dirty="0"/>
              <a:t> of pediatric fever, a not insignificant number of children will die from febrile illnesses every year. Especially those under 28 days.  Neutropenia, immunodeficiency, etc. Including sequelae of prematurity. I put this in italics because we have such phenomenal herd immunity as a result of vaccines that, in the otherwise healthy older child, vaccine status matters a bit less.</a:t>
            </a:r>
            <a:endParaRPr lang="en-US" dirty="0"/>
          </a:p>
        </p:txBody>
      </p:sp>
      <p:sp>
        <p:nvSpPr>
          <p:cNvPr id="4" name="Slide Number Placeholder 3"/>
          <p:cNvSpPr>
            <a:spLocks noGrp="1"/>
          </p:cNvSpPr>
          <p:nvPr>
            <p:ph type="sldNum" sz="quarter" idx="5"/>
          </p:nvPr>
        </p:nvSpPr>
        <p:spPr/>
        <p:txBody>
          <a:bodyPr/>
          <a:lstStyle/>
          <a:p>
            <a:fld id="{A2A654E6-9A35-BC4A-B250-A50B80111559}" type="slidenum">
              <a:rPr lang="en-US" smtClean="0"/>
              <a:t>6</a:t>
            </a:fld>
            <a:endParaRPr lang="en-US"/>
          </a:p>
        </p:txBody>
      </p:sp>
    </p:spTree>
    <p:extLst>
      <p:ext uri="{BB962C8B-B14F-4D97-AF65-F5344CB8AC3E}">
        <p14:creationId xmlns:p14="http://schemas.microsoft.com/office/powerpoint/2010/main" val="1573588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far and away, we are most often dealing with viral infections. The great news about this is, viral symptoms can assist us with our diagnosis, most viral infections are benign and self-resolving (or have easy treatment), and most don’t need to be tested for. Covid can cause all of these syndromes in kids, and I’m not going to talk Covid today– y’all have had enough! All I </a:t>
            </a:r>
            <a:r>
              <a:rPr lang="en-US" i="1" dirty="0"/>
              <a:t>will</a:t>
            </a:r>
            <a:r>
              <a:rPr lang="en-US" i="0" dirty="0"/>
              <a:t> say is that although all we’ve been thinking about for the past 2+ years is Covid, other, more serious infections </a:t>
            </a:r>
            <a:r>
              <a:rPr lang="en-US" b="1" i="0" dirty="0"/>
              <a:t>haven’t gone away</a:t>
            </a:r>
            <a:r>
              <a:rPr lang="en-US" b="0" i="0" dirty="0"/>
              <a:t>. And what are the</a:t>
            </a:r>
            <a:r>
              <a:rPr lang="en-US" i="0" dirty="0"/>
              <a:t> other</a:t>
            </a:r>
            <a:r>
              <a:rPr lang="en-US" dirty="0"/>
              <a:t> infections we think of? most commonly with </a:t>
            </a:r>
            <a:r>
              <a:rPr lang="en-US" i="1" dirty="0"/>
              <a:t>E. coli– </a:t>
            </a:r>
            <a:r>
              <a:rPr lang="en-US" i="0" dirty="0"/>
              <a:t>bacteremia, meningitis. </a:t>
            </a:r>
            <a:r>
              <a:rPr lang="en-US" sz="1200" kern="1200" baseline="0" dirty="0">
                <a:solidFill>
                  <a:schemeClr val="tx1"/>
                </a:solidFill>
                <a:effectLst/>
                <a:latin typeface="+mn-lt"/>
                <a:ea typeface="+mn-ea"/>
                <a:cs typeface="+mn-cs"/>
              </a:rPr>
              <a:t>OK, so, we know that we see lots of febrile kids, and we know what infections we may encounter– let’s get into age-specific stuff.</a:t>
            </a:r>
            <a:endParaRPr lang="en-US" i="0" dirty="0"/>
          </a:p>
        </p:txBody>
      </p:sp>
      <p:sp>
        <p:nvSpPr>
          <p:cNvPr id="4" name="Slide Number Placeholder 3"/>
          <p:cNvSpPr>
            <a:spLocks noGrp="1"/>
          </p:cNvSpPr>
          <p:nvPr>
            <p:ph type="sldNum" sz="quarter" idx="5"/>
          </p:nvPr>
        </p:nvSpPr>
        <p:spPr/>
        <p:txBody>
          <a:bodyPr/>
          <a:lstStyle/>
          <a:p>
            <a:fld id="{A2A654E6-9A35-BC4A-B250-A50B80111559}" type="slidenum">
              <a:rPr lang="en-US" smtClean="0"/>
              <a:t>7</a:t>
            </a:fld>
            <a:endParaRPr lang="en-US"/>
          </a:p>
        </p:txBody>
      </p:sp>
    </p:spTree>
    <p:extLst>
      <p:ext uri="{BB962C8B-B14F-4D97-AF65-F5344CB8AC3E}">
        <p14:creationId xmlns:p14="http://schemas.microsoft.com/office/powerpoint/2010/main" val="1385774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make it clear that all of the children I’m going to discuss today are </a:t>
            </a:r>
            <a:r>
              <a:rPr lang="en-US" b="1" dirty="0"/>
              <a:t>WELL-APPEARING </a:t>
            </a:r>
            <a:r>
              <a:rPr lang="en-US" b="0" dirty="0"/>
              <a:t>children. For sick-appearing children, focus on ABCs and resuscitation via PALS guidelines. This is for the much more common patient, the happy, or even a bit crabby, febrile child without evidence of shock.</a:t>
            </a:r>
            <a:endParaRPr lang="en-US" dirty="0"/>
          </a:p>
        </p:txBody>
      </p:sp>
      <p:sp>
        <p:nvSpPr>
          <p:cNvPr id="4" name="Slide Number Placeholder 3"/>
          <p:cNvSpPr>
            <a:spLocks noGrp="1"/>
          </p:cNvSpPr>
          <p:nvPr>
            <p:ph type="sldNum" sz="quarter" idx="5"/>
          </p:nvPr>
        </p:nvSpPr>
        <p:spPr/>
        <p:txBody>
          <a:bodyPr/>
          <a:lstStyle/>
          <a:p>
            <a:fld id="{A2A654E6-9A35-BC4A-B250-A50B80111559}" type="slidenum">
              <a:rPr lang="en-US" smtClean="0"/>
              <a:t>8</a:t>
            </a:fld>
            <a:endParaRPr lang="en-US"/>
          </a:p>
        </p:txBody>
      </p:sp>
    </p:spTree>
    <p:extLst>
      <p:ext uri="{BB962C8B-B14F-4D97-AF65-F5344CB8AC3E}">
        <p14:creationId xmlns:p14="http://schemas.microsoft.com/office/powerpoint/2010/main" val="3366667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Neonatal immunodeficiency: immaturity of T cell function. </a:t>
            </a:r>
            <a:r>
              <a:rPr lang="en-US" sz="1200" kern="1200" baseline="0" dirty="0">
                <a:solidFill>
                  <a:schemeClr val="tx1"/>
                </a:solidFill>
                <a:effectLst/>
                <a:latin typeface="+mn-lt"/>
                <a:ea typeface="+mn-ea"/>
                <a:cs typeface="+mn-cs"/>
              </a:rPr>
              <a:t>Don’t do much</a:t>
            </a:r>
            <a:r>
              <a:rPr lang="mr-IN" sz="1200" kern="1200" baseline="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hard to evaluate. The good news is, these kids don’t require much thought from us– they require a full sepsis workup, IV antimicrobials, and admission. We’re going to discuss this in much more detail during our small group, BUT– what is a “septic workup?” positive respiratory virus PCR does not preclude full workup</a:t>
            </a:r>
            <a:endParaRPr lang="en-US" dirty="0"/>
          </a:p>
        </p:txBody>
      </p:sp>
      <p:sp>
        <p:nvSpPr>
          <p:cNvPr id="4" name="Slide Number Placeholder 3"/>
          <p:cNvSpPr>
            <a:spLocks noGrp="1"/>
          </p:cNvSpPr>
          <p:nvPr>
            <p:ph type="sldNum" sz="quarter" idx="5"/>
          </p:nvPr>
        </p:nvSpPr>
        <p:spPr/>
        <p:txBody>
          <a:bodyPr/>
          <a:lstStyle/>
          <a:p>
            <a:fld id="{A2A654E6-9A35-BC4A-B250-A50B80111559}" type="slidenum">
              <a:rPr lang="en-US" smtClean="0"/>
              <a:t>9</a:t>
            </a:fld>
            <a:endParaRPr lang="en-US"/>
          </a:p>
        </p:txBody>
      </p:sp>
    </p:spTree>
    <p:extLst>
      <p:ext uri="{BB962C8B-B14F-4D97-AF65-F5344CB8AC3E}">
        <p14:creationId xmlns:p14="http://schemas.microsoft.com/office/powerpoint/2010/main" val="1184917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They’re doing more, so caregivers have a better idea of baseline; they’re bigger and stronger; many structural anomalies will have fully declared themselves; a full month of breastmilk; but on other hand, still very small, no vaccines yet. However, </a:t>
            </a:r>
            <a:r>
              <a:rPr lang="en-US" i="1" dirty="0"/>
              <a:t>here</a:t>
            </a:r>
            <a:r>
              <a:rPr lang="en-US" i="0" dirty="0"/>
              <a:t> is where herd immunity changed EVERYTHING over the past 10-20 years. Whereas all of these infants would have needed a full septic workup and admission a mere 10 years ago, now we might even send these kids HOME! Again, we’ll apply all of this in the small groups, but what is a recommended workup for the febrile infant 29-90 days? </a:t>
            </a:r>
            <a:endParaRPr lang="en-US" dirty="0"/>
          </a:p>
        </p:txBody>
      </p:sp>
      <p:sp>
        <p:nvSpPr>
          <p:cNvPr id="4" name="Slide Number Placeholder 3"/>
          <p:cNvSpPr>
            <a:spLocks noGrp="1"/>
          </p:cNvSpPr>
          <p:nvPr>
            <p:ph type="sldNum" sz="quarter" idx="5"/>
          </p:nvPr>
        </p:nvSpPr>
        <p:spPr/>
        <p:txBody>
          <a:bodyPr/>
          <a:lstStyle/>
          <a:p>
            <a:fld id="{A2A654E6-9A35-BC4A-B250-A50B80111559}" type="slidenum">
              <a:rPr lang="en-US" smtClean="0"/>
              <a:t>10</a:t>
            </a:fld>
            <a:endParaRPr lang="en-US"/>
          </a:p>
        </p:txBody>
      </p:sp>
    </p:spTree>
    <p:extLst>
      <p:ext uri="{BB962C8B-B14F-4D97-AF65-F5344CB8AC3E}">
        <p14:creationId xmlns:p14="http://schemas.microsoft.com/office/powerpoint/2010/main" val="3983403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that was a LOT of information and, again, don’t worry if you didn’t write all of it down. We’re going to practice this together very soon. Now, moving on to our slightly older infants, those 61 days-6 months old.</a:t>
            </a:r>
          </a:p>
        </p:txBody>
      </p:sp>
      <p:sp>
        <p:nvSpPr>
          <p:cNvPr id="4" name="Slide Number Placeholder 3"/>
          <p:cNvSpPr>
            <a:spLocks noGrp="1"/>
          </p:cNvSpPr>
          <p:nvPr>
            <p:ph type="sldNum" sz="quarter" idx="5"/>
          </p:nvPr>
        </p:nvSpPr>
        <p:spPr/>
        <p:txBody>
          <a:bodyPr/>
          <a:lstStyle/>
          <a:p>
            <a:fld id="{A2A654E6-9A35-BC4A-B250-A50B80111559}" type="slidenum">
              <a:rPr lang="en-US" smtClean="0"/>
              <a:t>12</a:t>
            </a:fld>
            <a:endParaRPr lang="en-US"/>
          </a:p>
        </p:txBody>
      </p:sp>
    </p:spTree>
    <p:extLst>
      <p:ext uri="{BB962C8B-B14F-4D97-AF65-F5344CB8AC3E}">
        <p14:creationId xmlns:p14="http://schemas.microsoft.com/office/powerpoint/2010/main" val="17302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9C6143-3426-AD49-A0EB-46A1D7EBA303}"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87375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9C6143-3426-AD49-A0EB-46A1D7EBA303}"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6322D-6D45-5F4B-8805-4FB63D90FD25}" type="slidenum">
              <a:rPr lang="en-US" smtClean="0"/>
              <a:t>‹#›</a:t>
            </a:fld>
            <a:endParaRPr lang="en-US"/>
          </a:p>
        </p:txBody>
      </p:sp>
    </p:spTree>
    <p:extLst>
      <p:ext uri="{BB962C8B-B14F-4D97-AF65-F5344CB8AC3E}">
        <p14:creationId xmlns:p14="http://schemas.microsoft.com/office/powerpoint/2010/main" val="4280231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9C6143-3426-AD49-A0EB-46A1D7EBA303}"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6322D-6D45-5F4B-8805-4FB63D90FD25}" type="slidenum">
              <a:rPr lang="en-US" smtClean="0"/>
              <a:t>‹#›</a:t>
            </a:fld>
            <a:endParaRPr lang="en-US"/>
          </a:p>
        </p:txBody>
      </p:sp>
    </p:spTree>
    <p:extLst>
      <p:ext uri="{BB962C8B-B14F-4D97-AF65-F5344CB8AC3E}">
        <p14:creationId xmlns:p14="http://schemas.microsoft.com/office/powerpoint/2010/main" val="251728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9C6143-3426-AD49-A0EB-46A1D7EBA303}"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6322D-6D45-5F4B-8805-4FB63D90FD25}" type="slidenum">
              <a:rPr lang="en-US" smtClean="0"/>
              <a:t>‹#›</a:t>
            </a:fld>
            <a:endParaRPr lang="en-US"/>
          </a:p>
        </p:txBody>
      </p:sp>
    </p:spTree>
    <p:extLst>
      <p:ext uri="{BB962C8B-B14F-4D97-AF65-F5344CB8AC3E}">
        <p14:creationId xmlns:p14="http://schemas.microsoft.com/office/powerpoint/2010/main" val="1220401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9C6143-3426-AD49-A0EB-46A1D7EBA303}" type="datetimeFigureOut">
              <a:rPr lang="en-US" smtClean="0"/>
              <a:t>2/6/24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46322D-6D45-5F4B-8805-4FB63D90FD25}" type="slidenum">
              <a:rPr lang="en-US" smtClean="0"/>
              <a:t>‹#›</a:t>
            </a:fld>
            <a:endParaRPr lang="en-US"/>
          </a:p>
        </p:txBody>
      </p:sp>
    </p:spTree>
    <p:extLst>
      <p:ext uri="{BB962C8B-B14F-4D97-AF65-F5344CB8AC3E}">
        <p14:creationId xmlns:p14="http://schemas.microsoft.com/office/powerpoint/2010/main" val="1020116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9C6143-3426-AD49-A0EB-46A1D7EBA303}"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46322D-6D45-5F4B-8805-4FB63D90FD25}" type="slidenum">
              <a:rPr lang="en-US" smtClean="0"/>
              <a:t>‹#›</a:t>
            </a:fld>
            <a:endParaRPr lang="en-US"/>
          </a:p>
        </p:txBody>
      </p:sp>
    </p:spTree>
    <p:extLst>
      <p:ext uri="{BB962C8B-B14F-4D97-AF65-F5344CB8AC3E}">
        <p14:creationId xmlns:p14="http://schemas.microsoft.com/office/powerpoint/2010/main" val="86625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9C6143-3426-AD49-A0EB-46A1D7EBA303}" type="datetimeFigureOut">
              <a:rPr lang="en-US" smtClean="0"/>
              <a:t>2/6/24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46322D-6D45-5F4B-8805-4FB63D90FD25}" type="slidenum">
              <a:rPr lang="en-US" smtClean="0"/>
              <a:t>‹#›</a:t>
            </a:fld>
            <a:endParaRPr lang="en-US"/>
          </a:p>
        </p:txBody>
      </p:sp>
    </p:spTree>
    <p:extLst>
      <p:ext uri="{BB962C8B-B14F-4D97-AF65-F5344CB8AC3E}">
        <p14:creationId xmlns:p14="http://schemas.microsoft.com/office/powerpoint/2010/main" val="2296234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9C6143-3426-AD49-A0EB-46A1D7EBA303}" type="datetimeFigureOut">
              <a:rPr lang="en-US" smtClean="0"/>
              <a:t>2/6/24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46322D-6D45-5F4B-8805-4FB63D90FD25}" type="slidenum">
              <a:rPr lang="en-US" smtClean="0"/>
              <a:t>‹#›</a:t>
            </a:fld>
            <a:endParaRPr lang="en-US"/>
          </a:p>
        </p:txBody>
      </p:sp>
    </p:spTree>
    <p:extLst>
      <p:ext uri="{BB962C8B-B14F-4D97-AF65-F5344CB8AC3E}">
        <p14:creationId xmlns:p14="http://schemas.microsoft.com/office/powerpoint/2010/main" val="3564928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9C6143-3426-AD49-A0EB-46A1D7EBA303}" type="datetimeFigureOut">
              <a:rPr lang="en-US" smtClean="0"/>
              <a:t>2/6/24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46322D-6D45-5F4B-8805-4FB63D90FD25}" type="slidenum">
              <a:rPr lang="en-US" smtClean="0"/>
              <a:t>‹#›</a:t>
            </a:fld>
            <a:endParaRPr lang="en-US"/>
          </a:p>
        </p:txBody>
      </p:sp>
    </p:spTree>
    <p:extLst>
      <p:ext uri="{BB962C8B-B14F-4D97-AF65-F5344CB8AC3E}">
        <p14:creationId xmlns:p14="http://schemas.microsoft.com/office/powerpoint/2010/main" val="3012522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9C6143-3426-AD49-A0EB-46A1D7EBA303}"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46322D-6D45-5F4B-8805-4FB63D90FD25}" type="slidenum">
              <a:rPr lang="en-US" smtClean="0"/>
              <a:t>‹#›</a:t>
            </a:fld>
            <a:endParaRPr lang="en-US"/>
          </a:p>
        </p:txBody>
      </p:sp>
    </p:spTree>
    <p:extLst>
      <p:ext uri="{BB962C8B-B14F-4D97-AF65-F5344CB8AC3E}">
        <p14:creationId xmlns:p14="http://schemas.microsoft.com/office/powerpoint/2010/main" val="1907959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9C6143-3426-AD49-A0EB-46A1D7EBA303}" type="datetimeFigureOut">
              <a:rPr lang="en-US" smtClean="0"/>
              <a:t>2/6/24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46322D-6D45-5F4B-8805-4FB63D90FD25}" type="slidenum">
              <a:rPr lang="en-US" smtClean="0"/>
              <a:t>‹#›</a:t>
            </a:fld>
            <a:endParaRPr lang="en-US"/>
          </a:p>
        </p:txBody>
      </p:sp>
    </p:spTree>
    <p:extLst>
      <p:ext uri="{BB962C8B-B14F-4D97-AF65-F5344CB8AC3E}">
        <p14:creationId xmlns:p14="http://schemas.microsoft.com/office/powerpoint/2010/main" val="3152394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9C6143-3426-AD49-A0EB-46A1D7EBA303}" type="datetimeFigureOut">
              <a:rPr lang="en-US" smtClean="0"/>
              <a:t>2/6/24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6322D-6D45-5F4B-8805-4FB63D90FD25}" type="slidenum">
              <a:rPr lang="en-US" smtClean="0"/>
              <a:t>‹#›</a:t>
            </a:fld>
            <a:endParaRPr lang="en-US"/>
          </a:p>
        </p:txBody>
      </p:sp>
      <p:sp>
        <p:nvSpPr>
          <p:cNvPr id="7" name="Rectangle 6">
            <a:extLst>
              <a:ext uri="{FF2B5EF4-FFF2-40B4-BE49-F238E27FC236}">
                <a16:creationId xmlns:a16="http://schemas.microsoft.com/office/drawing/2014/main" id="{970591A2-9E1F-CE48-8A68-871575EDC266}"/>
              </a:ext>
            </a:extLst>
          </p:cNvPr>
          <p:cNvSpPr/>
          <p:nvPr userDrawn="1"/>
        </p:nvSpPr>
        <p:spPr>
          <a:xfrm>
            <a:off x="8760178" y="6096000"/>
            <a:ext cx="3431822" cy="762000"/>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6486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aby sleeping on a blanket&#10;&#10;Description automatically generated with medium confidence">
            <a:extLst>
              <a:ext uri="{FF2B5EF4-FFF2-40B4-BE49-F238E27FC236}">
                <a16:creationId xmlns:a16="http://schemas.microsoft.com/office/drawing/2014/main" id="{DF770F4F-D4D8-224F-8496-2E71F7785814}"/>
              </a:ext>
            </a:extLst>
          </p:cNvPr>
          <p:cNvPicPr>
            <a:picLocks noChangeAspect="1"/>
          </p:cNvPicPr>
          <p:nvPr/>
        </p:nvPicPr>
        <p:blipFill rotWithShape="1">
          <a:blip r:embed="rId3">
            <a:alphaModFix amt="50000"/>
          </a:blip>
          <a:srcRect t="11600" b="11870"/>
          <a:stretch/>
        </p:blipFill>
        <p:spPr>
          <a:xfrm>
            <a:off x="20" y="1"/>
            <a:ext cx="12191980" cy="6857999"/>
          </a:xfrm>
          <a:prstGeom prst="rect">
            <a:avLst/>
          </a:prstGeom>
        </p:spPr>
      </p:pic>
      <p:sp>
        <p:nvSpPr>
          <p:cNvPr id="2" name="Title 1">
            <a:extLst>
              <a:ext uri="{FF2B5EF4-FFF2-40B4-BE49-F238E27FC236}">
                <a16:creationId xmlns:a16="http://schemas.microsoft.com/office/drawing/2014/main" id="{BEF75944-F890-A944-8856-6CBFFD543ED2}"/>
              </a:ext>
            </a:extLst>
          </p:cNvPr>
          <p:cNvSpPr>
            <a:spLocks noGrp="1"/>
          </p:cNvSpPr>
          <p:nvPr>
            <p:ph type="ctrTitle"/>
          </p:nvPr>
        </p:nvSpPr>
        <p:spPr>
          <a:xfrm>
            <a:off x="1524000" y="1122362"/>
            <a:ext cx="9144000" cy="2900518"/>
          </a:xfrm>
        </p:spPr>
        <p:txBody>
          <a:bodyPr>
            <a:normAutofit/>
          </a:bodyPr>
          <a:lstStyle/>
          <a:p>
            <a:r>
              <a:rPr lang="en-US">
                <a:solidFill>
                  <a:srgbClr val="FFFFFF"/>
                </a:solidFill>
              </a:rPr>
              <a:t>Burn, Baby, Burn: </a:t>
            </a:r>
            <a:br>
              <a:rPr lang="en-US">
                <a:solidFill>
                  <a:srgbClr val="FFFFFF"/>
                </a:solidFill>
              </a:rPr>
            </a:br>
            <a:r>
              <a:rPr lang="en-US">
                <a:solidFill>
                  <a:srgbClr val="FFFFFF"/>
                </a:solidFill>
              </a:rPr>
              <a:t>Pediatric Fever</a:t>
            </a:r>
          </a:p>
        </p:txBody>
      </p:sp>
      <p:sp>
        <p:nvSpPr>
          <p:cNvPr id="3" name="Subtitle 2">
            <a:extLst>
              <a:ext uri="{FF2B5EF4-FFF2-40B4-BE49-F238E27FC236}">
                <a16:creationId xmlns:a16="http://schemas.microsoft.com/office/drawing/2014/main" id="{02FDF83C-D70F-1E49-8B8A-0B5B29F0D219}"/>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rPr>
              <a:t>Dina </a:t>
            </a:r>
            <a:r>
              <a:rPr lang="en-US" dirty="0" err="1">
                <a:solidFill>
                  <a:srgbClr val="FFFFFF"/>
                </a:solidFill>
              </a:rPr>
              <a:t>Wallin</a:t>
            </a:r>
            <a:r>
              <a:rPr lang="en-US" dirty="0">
                <a:solidFill>
                  <a:srgbClr val="FFFFFF"/>
                </a:solidFill>
              </a:rPr>
              <a:t>, MD</a:t>
            </a:r>
          </a:p>
          <a:p>
            <a:r>
              <a:rPr lang="en-US" dirty="0">
                <a:solidFill>
                  <a:srgbClr val="FFFFFF"/>
                </a:solidFill>
              </a:rPr>
              <a:t>February 18, 2024</a:t>
            </a:r>
          </a:p>
        </p:txBody>
      </p:sp>
    </p:spTree>
    <p:extLst>
      <p:ext uri="{BB962C8B-B14F-4D97-AF65-F5344CB8AC3E}">
        <p14:creationId xmlns:p14="http://schemas.microsoft.com/office/powerpoint/2010/main" val="3549379594"/>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CC791-FF69-B241-9D6B-0FC8A2DA21BC}"/>
              </a:ext>
            </a:extLst>
          </p:cNvPr>
          <p:cNvSpPr>
            <a:spLocks noGrp="1"/>
          </p:cNvSpPr>
          <p:nvPr>
            <p:ph type="title"/>
          </p:nvPr>
        </p:nvSpPr>
        <p:spPr>
          <a:xfrm>
            <a:off x="4965430" y="629266"/>
            <a:ext cx="6586491" cy="1676603"/>
          </a:xfrm>
        </p:spPr>
        <p:txBody>
          <a:bodyPr>
            <a:normAutofit/>
          </a:bodyPr>
          <a:lstStyle/>
          <a:p>
            <a:r>
              <a:rPr lang="en-US" sz="5400"/>
              <a:t>Young infant: 29-60 days</a:t>
            </a:r>
          </a:p>
        </p:txBody>
      </p:sp>
      <p:sp>
        <p:nvSpPr>
          <p:cNvPr id="3" name="Content Placeholder 2">
            <a:extLst>
              <a:ext uri="{FF2B5EF4-FFF2-40B4-BE49-F238E27FC236}">
                <a16:creationId xmlns:a16="http://schemas.microsoft.com/office/drawing/2014/main" id="{8297D5E0-5937-B74E-9677-0F32A42D422A}"/>
              </a:ext>
            </a:extLst>
          </p:cNvPr>
          <p:cNvSpPr>
            <a:spLocks noGrp="1"/>
          </p:cNvSpPr>
          <p:nvPr>
            <p:ph idx="1"/>
          </p:nvPr>
        </p:nvSpPr>
        <p:spPr>
          <a:xfrm>
            <a:off x="4965431" y="2438400"/>
            <a:ext cx="6586489" cy="3785419"/>
          </a:xfrm>
        </p:spPr>
        <p:txBody>
          <a:bodyPr>
            <a:normAutofit/>
          </a:bodyPr>
          <a:lstStyle/>
          <a:p>
            <a:r>
              <a:rPr lang="en-US" sz="2400"/>
              <a:t>Intermediate risk</a:t>
            </a:r>
          </a:p>
          <a:p>
            <a:r>
              <a:rPr lang="en-US" sz="2400"/>
              <a:t>Minimum workup:</a:t>
            </a:r>
          </a:p>
          <a:p>
            <a:pPr lvl="1"/>
            <a:r>
              <a:rPr lang="en-US" dirty="0"/>
              <a:t>Blood culture, </a:t>
            </a:r>
            <a:r>
              <a:rPr lang="en-US"/>
              <a:t>cath</a:t>
            </a:r>
            <a:r>
              <a:rPr lang="en-US" dirty="0"/>
              <a:t> urinalysis and urine culture</a:t>
            </a:r>
          </a:p>
          <a:p>
            <a:pPr lvl="1"/>
            <a:r>
              <a:rPr lang="en-US" dirty="0"/>
              <a:t>Inflammatory markers</a:t>
            </a:r>
          </a:p>
          <a:p>
            <a:pPr lvl="1"/>
            <a:r>
              <a:rPr lang="en-US" i="1" dirty="0"/>
              <a:t>Consider LP if inflammatory markers abnormal</a:t>
            </a:r>
          </a:p>
          <a:p>
            <a:pPr lvl="1"/>
            <a:r>
              <a:rPr lang="en-US" i="1" dirty="0"/>
              <a:t>Consider respiratory virus PCR</a:t>
            </a:r>
          </a:p>
        </p:txBody>
      </p:sp>
      <p:pic>
        <p:nvPicPr>
          <p:cNvPr id="7" name="Picture 6" descr="A picture containing person, indoor, little, baby&#10;&#10;Description automatically generated">
            <a:extLst>
              <a:ext uri="{FF2B5EF4-FFF2-40B4-BE49-F238E27FC236}">
                <a16:creationId xmlns:a16="http://schemas.microsoft.com/office/drawing/2014/main" id="{69790F9C-EB10-E54B-ABC1-168ED6C65159}"/>
              </a:ext>
            </a:extLst>
          </p:cNvPr>
          <p:cNvPicPr>
            <a:picLocks noChangeAspect="1"/>
          </p:cNvPicPr>
          <p:nvPr/>
        </p:nvPicPr>
        <p:blipFill rotWithShape="1">
          <a:blip r:embed="rId3"/>
          <a:srcRect t="3384" b="23384"/>
          <a:stretch/>
        </p:blipFill>
        <p:spPr>
          <a:xfrm>
            <a:off x="20" y="10"/>
            <a:ext cx="4635571" cy="6857990"/>
          </a:xfrm>
          <a:prstGeom prst="rect">
            <a:avLst/>
          </a:prstGeom>
          <a:effectLst/>
        </p:spPr>
      </p:pic>
    </p:spTree>
    <p:extLst>
      <p:ext uri="{BB962C8B-B14F-4D97-AF65-F5344CB8AC3E}">
        <p14:creationId xmlns:p14="http://schemas.microsoft.com/office/powerpoint/2010/main" val="32023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B8F33-06ED-A545-A20C-15A93A7D580B}"/>
              </a:ext>
            </a:extLst>
          </p:cNvPr>
          <p:cNvSpPr>
            <a:spLocks noGrp="1"/>
          </p:cNvSpPr>
          <p:nvPr>
            <p:ph type="title"/>
          </p:nvPr>
        </p:nvSpPr>
        <p:spPr>
          <a:xfrm>
            <a:off x="4965430" y="629266"/>
            <a:ext cx="6586491" cy="1676603"/>
          </a:xfrm>
        </p:spPr>
        <p:txBody>
          <a:bodyPr>
            <a:normAutofit/>
          </a:bodyPr>
          <a:lstStyle/>
          <a:p>
            <a:r>
              <a:rPr lang="en-US" sz="5400"/>
              <a:t>Young infant: 29-60 days</a:t>
            </a:r>
          </a:p>
        </p:txBody>
      </p:sp>
      <p:sp>
        <p:nvSpPr>
          <p:cNvPr id="3" name="Content Placeholder 2">
            <a:extLst>
              <a:ext uri="{FF2B5EF4-FFF2-40B4-BE49-F238E27FC236}">
                <a16:creationId xmlns:a16="http://schemas.microsoft.com/office/drawing/2014/main" id="{A071CA82-B68D-2847-B7A4-71D8224F718B}"/>
              </a:ext>
            </a:extLst>
          </p:cNvPr>
          <p:cNvSpPr>
            <a:spLocks noGrp="1"/>
          </p:cNvSpPr>
          <p:nvPr>
            <p:ph idx="1"/>
          </p:nvPr>
        </p:nvSpPr>
        <p:spPr>
          <a:xfrm>
            <a:off x="4965431" y="2438400"/>
            <a:ext cx="6586489" cy="3785419"/>
          </a:xfrm>
        </p:spPr>
        <p:txBody>
          <a:bodyPr>
            <a:normAutofit/>
          </a:bodyPr>
          <a:lstStyle/>
          <a:p>
            <a:r>
              <a:rPr lang="en-US" sz="2400"/>
              <a:t>Disposition pending:</a:t>
            </a:r>
          </a:p>
          <a:p>
            <a:pPr lvl="1"/>
            <a:r>
              <a:rPr lang="en-US" dirty="0"/>
              <a:t>CSF results, if obtained</a:t>
            </a:r>
          </a:p>
          <a:p>
            <a:pPr lvl="1"/>
            <a:r>
              <a:rPr lang="en-US" dirty="0"/>
              <a:t>Reliable caregiver phone number and transportation</a:t>
            </a:r>
          </a:p>
          <a:p>
            <a:pPr lvl="1"/>
            <a:r>
              <a:rPr lang="en-US" dirty="0"/>
              <a:t>Caregiver willingness to closely observe patient and communicate changes</a:t>
            </a:r>
          </a:p>
          <a:p>
            <a:pPr lvl="1"/>
            <a:r>
              <a:rPr lang="en-US" dirty="0"/>
              <a:t>Access to 12-24 hour follow-up</a:t>
            </a:r>
          </a:p>
          <a:p>
            <a:pPr lvl="1"/>
            <a:r>
              <a:rPr lang="en-US" dirty="0"/>
              <a:t>Oral challenge</a:t>
            </a:r>
          </a:p>
        </p:txBody>
      </p:sp>
      <p:pic>
        <p:nvPicPr>
          <p:cNvPr id="5" name="Picture 4" descr="A baby sleeping on a couch&#10;&#10;Description automatically generated with low confidence">
            <a:extLst>
              <a:ext uri="{FF2B5EF4-FFF2-40B4-BE49-F238E27FC236}">
                <a16:creationId xmlns:a16="http://schemas.microsoft.com/office/drawing/2014/main" id="{49C4B18F-8601-A249-AF82-A1B2BCD6990E}"/>
              </a:ext>
            </a:extLst>
          </p:cNvPr>
          <p:cNvPicPr>
            <a:picLocks noChangeAspect="1"/>
          </p:cNvPicPr>
          <p:nvPr/>
        </p:nvPicPr>
        <p:blipFill rotWithShape="1">
          <a:blip r:embed="rId2"/>
          <a:srcRect l="21553" r="18627" b="1"/>
          <a:stretch/>
        </p:blipFill>
        <p:spPr>
          <a:xfrm>
            <a:off x="20" y="10"/>
            <a:ext cx="4635571" cy="6857990"/>
          </a:xfrm>
          <a:prstGeom prst="rect">
            <a:avLst/>
          </a:prstGeom>
          <a:effectLst/>
        </p:spPr>
      </p:pic>
    </p:spTree>
    <p:extLst>
      <p:ext uri="{BB962C8B-B14F-4D97-AF65-F5344CB8AC3E}">
        <p14:creationId xmlns:p14="http://schemas.microsoft.com/office/powerpoint/2010/main" val="157863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2A4A-64B4-434B-89B4-D126E38415EE}"/>
              </a:ext>
            </a:extLst>
          </p:cNvPr>
          <p:cNvSpPr>
            <a:spLocks noGrp="1"/>
          </p:cNvSpPr>
          <p:nvPr>
            <p:ph type="title"/>
          </p:nvPr>
        </p:nvSpPr>
        <p:spPr>
          <a:xfrm>
            <a:off x="6745735" y="640081"/>
            <a:ext cx="4806184" cy="3637373"/>
          </a:xfrm>
          <a:noFill/>
        </p:spPr>
        <p:txBody>
          <a:bodyPr vert="horz" lIns="91440" tIns="45720" rIns="91440" bIns="45720" rtlCol="0" anchor="b">
            <a:normAutofit/>
          </a:bodyPr>
          <a:lstStyle/>
          <a:p>
            <a:r>
              <a:rPr lang="en-US" sz="6600"/>
              <a:t>Whew!</a:t>
            </a:r>
          </a:p>
        </p:txBody>
      </p:sp>
      <p:pic>
        <p:nvPicPr>
          <p:cNvPr id="4" name="Picture 3" descr="A picture containing person, child, indoor, little&#10;&#10;Description automatically generated">
            <a:extLst>
              <a:ext uri="{FF2B5EF4-FFF2-40B4-BE49-F238E27FC236}">
                <a16:creationId xmlns:a16="http://schemas.microsoft.com/office/drawing/2014/main" id="{44A3E742-DFE6-5B4C-8032-DABA08080ABC}"/>
              </a:ext>
            </a:extLst>
          </p:cNvPr>
          <p:cNvPicPr>
            <a:picLocks noChangeAspect="1"/>
          </p:cNvPicPr>
          <p:nvPr/>
        </p:nvPicPr>
        <p:blipFill rotWithShape="1">
          <a:blip r:embed="rId3"/>
          <a:srcRect t="9300" r="1" b="1"/>
          <a:stretch/>
        </p:blipFill>
        <p:spPr>
          <a:xfrm>
            <a:off x="20" y="10"/>
            <a:ext cx="6105635" cy="6857990"/>
          </a:xfrm>
          <a:prstGeom prst="rect">
            <a:avLst/>
          </a:prstGeom>
        </p:spPr>
      </p:pic>
    </p:spTree>
    <p:extLst>
      <p:ext uri="{BB962C8B-B14F-4D97-AF65-F5344CB8AC3E}">
        <p14:creationId xmlns:p14="http://schemas.microsoft.com/office/powerpoint/2010/main" val="403721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DE12B9-9EA1-5347-ADE9-F555ED9C65F2}"/>
              </a:ext>
            </a:extLst>
          </p:cNvPr>
          <p:cNvSpPr>
            <a:spLocks noGrp="1"/>
          </p:cNvSpPr>
          <p:nvPr>
            <p:ph type="title"/>
          </p:nvPr>
        </p:nvSpPr>
        <p:spPr>
          <a:xfrm>
            <a:off x="838200" y="365125"/>
            <a:ext cx="10515600" cy="1325563"/>
          </a:xfrm>
        </p:spPr>
        <p:txBody>
          <a:bodyPr>
            <a:normAutofit/>
          </a:bodyPr>
          <a:lstStyle/>
          <a:p>
            <a:r>
              <a:rPr lang="en-US" sz="4800"/>
              <a:t>Infants 61 days-6 months</a:t>
            </a:r>
          </a:p>
        </p:txBody>
      </p:sp>
      <p:pic>
        <p:nvPicPr>
          <p:cNvPr id="3" name="Picture 2" descr="A baby wearing a pink outfit&#10;&#10;Description automatically generated with low confidence">
            <a:extLst>
              <a:ext uri="{FF2B5EF4-FFF2-40B4-BE49-F238E27FC236}">
                <a16:creationId xmlns:a16="http://schemas.microsoft.com/office/drawing/2014/main" id="{49D878D3-4B50-C948-AB28-49F02B56055D}"/>
              </a:ext>
            </a:extLst>
          </p:cNvPr>
          <p:cNvPicPr>
            <a:picLocks noChangeAspect="1"/>
          </p:cNvPicPr>
          <p:nvPr/>
        </p:nvPicPr>
        <p:blipFill rotWithShape="1">
          <a:blip r:embed="rId3"/>
          <a:srcRect t="555" b="13038"/>
          <a:stretch/>
        </p:blipFill>
        <p:spPr>
          <a:xfrm>
            <a:off x="799188" y="1904281"/>
            <a:ext cx="3374810" cy="4272681"/>
          </a:xfrm>
          <a:prstGeom prst="rect">
            <a:avLst/>
          </a:prstGeom>
        </p:spPr>
      </p:pic>
      <p:sp>
        <p:nvSpPr>
          <p:cNvPr id="5" name="Content Placeholder 4">
            <a:extLst>
              <a:ext uri="{FF2B5EF4-FFF2-40B4-BE49-F238E27FC236}">
                <a16:creationId xmlns:a16="http://schemas.microsoft.com/office/drawing/2014/main" id="{19E58FF6-8CFD-7249-90FC-A140D28D2DF4}"/>
              </a:ext>
            </a:extLst>
          </p:cNvPr>
          <p:cNvSpPr>
            <a:spLocks noGrp="1"/>
          </p:cNvSpPr>
          <p:nvPr>
            <p:ph idx="1"/>
          </p:nvPr>
        </p:nvSpPr>
        <p:spPr>
          <a:xfrm>
            <a:off x="4636008" y="1825625"/>
            <a:ext cx="6717792" cy="4351338"/>
          </a:xfrm>
        </p:spPr>
        <p:txBody>
          <a:bodyPr>
            <a:normAutofit/>
          </a:bodyPr>
          <a:lstStyle/>
          <a:p>
            <a:r>
              <a:rPr lang="en-US" sz="1900" dirty="0"/>
              <a:t>Lower risk!</a:t>
            </a:r>
          </a:p>
          <a:p>
            <a:r>
              <a:rPr lang="en-US" sz="1900" dirty="0"/>
              <a:t>H&amp;P more reliable</a:t>
            </a:r>
          </a:p>
          <a:p>
            <a:pPr lvl="1"/>
            <a:r>
              <a:rPr lang="en-US" sz="1900" dirty="0"/>
              <a:t>History</a:t>
            </a:r>
          </a:p>
          <a:p>
            <a:pPr lvl="2"/>
            <a:r>
              <a:rPr lang="en-US" sz="1900" dirty="0"/>
              <a:t>Hydration</a:t>
            </a:r>
          </a:p>
          <a:p>
            <a:pPr lvl="2"/>
            <a:r>
              <a:rPr lang="en-US" sz="1900" dirty="0"/>
              <a:t>Energy</a:t>
            </a:r>
          </a:p>
          <a:p>
            <a:pPr lvl="2"/>
            <a:r>
              <a:rPr lang="en-US" sz="1900" dirty="0"/>
              <a:t>Associated symptoms</a:t>
            </a:r>
          </a:p>
          <a:p>
            <a:pPr lvl="2"/>
            <a:r>
              <a:rPr lang="en-US" sz="1900" dirty="0"/>
              <a:t>Sick contacts</a:t>
            </a:r>
          </a:p>
          <a:p>
            <a:pPr lvl="2"/>
            <a:r>
              <a:rPr lang="en-US" sz="1900" dirty="0"/>
              <a:t>Prior infections</a:t>
            </a:r>
          </a:p>
          <a:p>
            <a:pPr lvl="1"/>
            <a:r>
              <a:rPr lang="en-US" sz="1900" dirty="0"/>
              <a:t>Physical</a:t>
            </a:r>
          </a:p>
          <a:p>
            <a:pPr lvl="2"/>
            <a:r>
              <a:rPr lang="en-US" sz="1900" dirty="0"/>
              <a:t>Ears</a:t>
            </a:r>
          </a:p>
          <a:p>
            <a:pPr lvl="2"/>
            <a:r>
              <a:rPr lang="en-US" sz="1900" dirty="0"/>
              <a:t>Mouth</a:t>
            </a:r>
          </a:p>
          <a:p>
            <a:pPr lvl="2"/>
            <a:r>
              <a:rPr lang="en-US" sz="1900" dirty="0"/>
              <a:t>Lungs</a:t>
            </a:r>
          </a:p>
          <a:p>
            <a:pPr lvl="2"/>
            <a:r>
              <a:rPr lang="en-US" sz="1900" dirty="0"/>
              <a:t>Skin</a:t>
            </a:r>
          </a:p>
        </p:txBody>
      </p:sp>
    </p:spTree>
    <p:extLst>
      <p:ext uri="{BB962C8B-B14F-4D97-AF65-F5344CB8AC3E}">
        <p14:creationId xmlns:p14="http://schemas.microsoft.com/office/powerpoint/2010/main" val="187431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FDA07-A80D-C44C-9B6D-6B69B906F416}"/>
              </a:ext>
            </a:extLst>
          </p:cNvPr>
          <p:cNvSpPr>
            <a:spLocks noGrp="1"/>
          </p:cNvSpPr>
          <p:nvPr>
            <p:ph type="title"/>
          </p:nvPr>
        </p:nvSpPr>
        <p:spPr>
          <a:xfrm>
            <a:off x="838200" y="365125"/>
            <a:ext cx="10515600" cy="1325563"/>
          </a:xfrm>
        </p:spPr>
        <p:txBody>
          <a:bodyPr>
            <a:normAutofit/>
          </a:bodyPr>
          <a:lstStyle/>
          <a:p>
            <a:r>
              <a:rPr lang="en-US" sz="4800"/>
              <a:t>Infants 61 days-6 months</a:t>
            </a:r>
          </a:p>
        </p:txBody>
      </p:sp>
      <p:pic>
        <p:nvPicPr>
          <p:cNvPr id="4" name="Picture 3" descr="A baby wearing a pink outfit&#10;&#10;Description automatically generated with low confidence">
            <a:extLst>
              <a:ext uri="{FF2B5EF4-FFF2-40B4-BE49-F238E27FC236}">
                <a16:creationId xmlns:a16="http://schemas.microsoft.com/office/drawing/2014/main" id="{17DA9D73-6C02-B643-8FE0-620871F305D5}"/>
              </a:ext>
            </a:extLst>
          </p:cNvPr>
          <p:cNvPicPr>
            <a:picLocks noChangeAspect="1"/>
          </p:cNvPicPr>
          <p:nvPr/>
        </p:nvPicPr>
        <p:blipFill rotWithShape="1">
          <a:blip r:embed="rId3"/>
          <a:srcRect t="555" b="13038"/>
          <a:stretch/>
        </p:blipFill>
        <p:spPr>
          <a:xfrm>
            <a:off x="799188" y="1904281"/>
            <a:ext cx="3374810" cy="4272681"/>
          </a:xfrm>
          <a:prstGeom prst="rect">
            <a:avLst/>
          </a:prstGeom>
        </p:spPr>
      </p:pic>
      <p:sp>
        <p:nvSpPr>
          <p:cNvPr id="3" name="Content Placeholder 2">
            <a:extLst>
              <a:ext uri="{FF2B5EF4-FFF2-40B4-BE49-F238E27FC236}">
                <a16:creationId xmlns:a16="http://schemas.microsoft.com/office/drawing/2014/main" id="{2D67942B-482B-3F47-8BA5-CC256682056E}"/>
              </a:ext>
            </a:extLst>
          </p:cNvPr>
          <p:cNvSpPr>
            <a:spLocks noGrp="1"/>
          </p:cNvSpPr>
          <p:nvPr>
            <p:ph idx="1"/>
          </p:nvPr>
        </p:nvSpPr>
        <p:spPr>
          <a:xfrm>
            <a:off x="4636008" y="1825625"/>
            <a:ext cx="6717792" cy="4351338"/>
          </a:xfrm>
        </p:spPr>
        <p:txBody>
          <a:bodyPr>
            <a:normAutofit/>
          </a:bodyPr>
          <a:lstStyle/>
          <a:p>
            <a:r>
              <a:rPr lang="en-US" sz="2400" dirty="0"/>
              <a:t>Consider </a:t>
            </a:r>
            <a:r>
              <a:rPr lang="en-US" sz="2400" b="1" dirty="0" err="1"/>
              <a:t>cath</a:t>
            </a:r>
            <a:r>
              <a:rPr lang="en-US" sz="2400" b="1" dirty="0"/>
              <a:t> urinalysis</a:t>
            </a:r>
            <a:r>
              <a:rPr lang="en-US" sz="2400" dirty="0"/>
              <a:t>:</a:t>
            </a:r>
          </a:p>
          <a:p>
            <a:pPr lvl="1"/>
            <a:r>
              <a:rPr lang="en-US" dirty="0"/>
              <a:t>Fever ≥ 39</a:t>
            </a:r>
          </a:p>
          <a:p>
            <a:pPr lvl="1"/>
            <a:r>
              <a:rPr lang="en-US" dirty="0"/>
              <a:t>No suspected alternative source</a:t>
            </a:r>
          </a:p>
          <a:p>
            <a:pPr lvl="1"/>
            <a:r>
              <a:rPr lang="en-US" dirty="0"/>
              <a:t>Fever + emesis alone</a:t>
            </a:r>
          </a:p>
          <a:p>
            <a:pPr lvl="1"/>
            <a:r>
              <a:rPr lang="en-US" dirty="0"/>
              <a:t>Symptomatic</a:t>
            </a:r>
          </a:p>
          <a:p>
            <a:pPr lvl="1"/>
            <a:r>
              <a:rPr lang="en-US" dirty="0"/>
              <a:t>Fever for ≥ 3 days</a:t>
            </a:r>
          </a:p>
          <a:p>
            <a:r>
              <a:rPr lang="en-US" sz="2400" dirty="0"/>
              <a:t>Consider </a:t>
            </a:r>
            <a:r>
              <a:rPr lang="en-US" sz="2400" b="1" dirty="0"/>
              <a:t>respiratory virus PCR</a:t>
            </a:r>
          </a:p>
          <a:p>
            <a:r>
              <a:rPr lang="en-US" sz="2400" dirty="0"/>
              <a:t>Clear expected course and return precautions</a:t>
            </a:r>
          </a:p>
        </p:txBody>
      </p:sp>
    </p:spTree>
    <p:extLst>
      <p:ext uri="{BB962C8B-B14F-4D97-AF65-F5344CB8AC3E}">
        <p14:creationId xmlns:p14="http://schemas.microsoft.com/office/powerpoint/2010/main" val="185515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F0EB1-B10C-7749-A34F-8402C16BC34D}"/>
              </a:ext>
            </a:extLst>
          </p:cNvPr>
          <p:cNvSpPr>
            <a:spLocks noGrp="1"/>
          </p:cNvSpPr>
          <p:nvPr>
            <p:ph type="title"/>
          </p:nvPr>
        </p:nvSpPr>
        <p:spPr>
          <a:xfrm>
            <a:off x="633446" y="640081"/>
            <a:ext cx="6274590" cy="3849244"/>
          </a:xfrm>
          <a:noFill/>
        </p:spPr>
        <p:txBody>
          <a:bodyPr vert="horz" lIns="91440" tIns="45720" rIns="91440" bIns="45720" rtlCol="0" anchor="b">
            <a:normAutofit/>
          </a:bodyPr>
          <a:lstStyle/>
          <a:p>
            <a:r>
              <a:rPr lang="en-US" sz="6600"/>
              <a:t>Older infants and children</a:t>
            </a:r>
          </a:p>
        </p:txBody>
      </p:sp>
      <p:pic>
        <p:nvPicPr>
          <p:cNvPr id="4" name="Picture 3" descr="A picture containing person, indoor, baby&#10;&#10;Description automatically generated">
            <a:extLst>
              <a:ext uri="{FF2B5EF4-FFF2-40B4-BE49-F238E27FC236}">
                <a16:creationId xmlns:a16="http://schemas.microsoft.com/office/drawing/2014/main" id="{AD474D6E-736B-2848-AC4C-C237FF50298D}"/>
              </a:ext>
            </a:extLst>
          </p:cNvPr>
          <p:cNvPicPr>
            <a:picLocks noChangeAspect="1"/>
          </p:cNvPicPr>
          <p:nvPr/>
        </p:nvPicPr>
        <p:blipFill rotWithShape="1">
          <a:blip r:embed="rId3"/>
          <a:srcRect l="5454"/>
          <a:stretch/>
        </p:blipFill>
        <p:spPr>
          <a:xfrm>
            <a:off x="7552944" y="10"/>
            <a:ext cx="4636008" cy="6857990"/>
          </a:xfrm>
          <a:prstGeom prst="rect">
            <a:avLst/>
          </a:prstGeom>
        </p:spPr>
      </p:pic>
    </p:spTree>
    <p:extLst>
      <p:ext uri="{BB962C8B-B14F-4D97-AF65-F5344CB8AC3E}">
        <p14:creationId xmlns:p14="http://schemas.microsoft.com/office/powerpoint/2010/main" val="320103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8A41D1-E6FC-254C-B615-E504BDC4EB88}"/>
              </a:ext>
            </a:extLst>
          </p:cNvPr>
          <p:cNvSpPr>
            <a:spLocks noGrp="1"/>
          </p:cNvSpPr>
          <p:nvPr>
            <p:ph type="title"/>
          </p:nvPr>
        </p:nvSpPr>
        <p:spPr>
          <a:xfrm>
            <a:off x="648929" y="629266"/>
            <a:ext cx="6586491" cy="1676603"/>
          </a:xfrm>
        </p:spPr>
        <p:txBody>
          <a:bodyPr>
            <a:normAutofit/>
          </a:bodyPr>
          <a:lstStyle/>
          <a:p>
            <a:r>
              <a:rPr lang="en-US" sz="5400"/>
              <a:t>Older infants and children</a:t>
            </a:r>
          </a:p>
        </p:txBody>
      </p:sp>
      <p:sp>
        <p:nvSpPr>
          <p:cNvPr id="5" name="Content Placeholder 4">
            <a:extLst>
              <a:ext uri="{FF2B5EF4-FFF2-40B4-BE49-F238E27FC236}">
                <a16:creationId xmlns:a16="http://schemas.microsoft.com/office/drawing/2014/main" id="{29CB72A8-96BC-D143-90BD-354BA84DC2B8}"/>
              </a:ext>
            </a:extLst>
          </p:cNvPr>
          <p:cNvSpPr>
            <a:spLocks noGrp="1"/>
          </p:cNvSpPr>
          <p:nvPr>
            <p:ph idx="1"/>
          </p:nvPr>
        </p:nvSpPr>
        <p:spPr>
          <a:xfrm>
            <a:off x="648930" y="2438400"/>
            <a:ext cx="6586489" cy="3785419"/>
          </a:xfrm>
        </p:spPr>
        <p:txBody>
          <a:bodyPr>
            <a:normAutofit/>
          </a:bodyPr>
          <a:lstStyle/>
          <a:p>
            <a:r>
              <a:rPr lang="en-US" sz="2400"/>
              <a:t>Symptom-based evaluation</a:t>
            </a:r>
          </a:p>
          <a:p>
            <a:r>
              <a:rPr lang="en-US" sz="2400"/>
              <a:t>Urinalysis in appropriate kids:</a:t>
            </a:r>
          </a:p>
          <a:p>
            <a:pPr lvl="1"/>
            <a:r>
              <a:rPr lang="en-US" dirty="0"/>
              <a:t>Uncircumcised males under 1 year</a:t>
            </a:r>
          </a:p>
          <a:p>
            <a:pPr lvl="1"/>
            <a:r>
              <a:rPr lang="en-US" dirty="0"/>
              <a:t>Females under 2 years</a:t>
            </a:r>
          </a:p>
          <a:p>
            <a:pPr lvl="1"/>
            <a:r>
              <a:rPr lang="en-US" dirty="0"/>
              <a:t>Symptomatic</a:t>
            </a:r>
          </a:p>
          <a:p>
            <a:pPr lvl="1"/>
            <a:r>
              <a:rPr lang="en-US" dirty="0"/>
              <a:t>Prior UTI and no clear source</a:t>
            </a:r>
          </a:p>
          <a:p>
            <a:r>
              <a:rPr lang="en-US" sz="2400"/>
              <a:t>Consider respiratory virus PCR</a:t>
            </a:r>
          </a:p>
          <a:p>
            <a:r>
              <a:rPr lang="en-US" sz="2400" b="1" i="1"/>
              <a:t>No</a:t>
            </a:r>
            <a:r>
              <a:rPr lang="en-US" sz="2400" b="1"/>
              <a:t> routine lab testing or imaging</a:t>
            </a:r>
            <a:endParaRPr lang="en-US" sz="2400" b="1" i="1"/>
          </a:p>
        </p:txBody>
      </p:sp>
      <p:pic>
        <p:nvPicPr>
          <p:cNvPr id="3" name="Picture 2" descr="A picture containing person, indoor, little, close&#10;&#10;Description automatically generated">
            <a:extLst>
              <a:ext uri="{FF2B5EF4-FFF2-40B4-BE49-F238E27FC236}">
                <a16:creationId xmlns:a16="http://schemas.microsoft.com/office/drawing/2014/main" id="{8F1D1949-4553-C744-9592-12498E90ABF7}"/>
              </a:ext>
            </a:extLst>
          </p:cNvPr>
          <p:cNvPicPr>
            <a:picLocks noChangeAspect="1"/>
          </p:cNvPicPr>
          <p:nvPr/>
        </p:nvPicPr>
        <p:blipFill rotWithShape="1">
          <a:blip r:embed="rId3"/>
          <a:srcRect r="4801" b="3"/>
          <a:stretch/>
        </p:blipFill>
        <p:spPr>
          <a:xfrm>
            <a:off x="7556409" y="640082"/>
            <a:ext cx="3995928" cy="5577837"/>
          </a:xfrm>
          <a:prstGeom prst="rect">
            <a:avLst/>
          </a:prstGeom>
          <a:effectLst/>
        </p:spPr>
      </p:pic>
    </p:spTree>
    <p:extLst>
      <p:ext uri="{BB962C8B-B14F-4D97-AF65-F5344CB8AC3E}">
        <p14:creationId xmlns:p14="http://schemas.microsoft.com/office/powerpoint/2010/main" val="2329048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D8F16-2F84-7D4C-B9D0-5CD1183015DF}"/>
              </a:ext>
            </a:extLst>
          </p:cNvPr>
          <p:cNvSpPr>
            <a:spLocks noGrp="1"/>
          </p:cNvSpPr>
          <p:nvPr>
            <p:ph type="title"/>
          </p:nvPr>
        </p:nvSpPr>
        <p:spPr>
          <a:xfrm>
            <a:off x="5486400" y="1709739"/>
            <a:ext cx="4267200" cy="1719262"/>
          </a:xfrm>
        </p:spPr>
        <p:txBody>
          <a:bodyPr/>
          <a:lstStyle/>
          <a:p>
            <a:pPr algn="r"/>
            <a:r>
              <a:rPr lang="en-US" b="1" dirty="0"/>
              <a:t>BAM!</a:t>
            </a:r>
          </a:p>
        </p:txBody>
      </p:sp>
      <p:pic>
        <p:nvPicPr>
          <p:cNvPr id="4" name="Picture 3" descr="A picture containing person, window, indoor&#10;&#10;Description automatically generated">
            <a:extLst>
              <a:ext uri="{FF2B5EF4-FFF2-40B4-BE49-F238E27FC236}">
                <a16:creationId xmlns:a16="http://schemas.microsoft.com/office/drawing/2014/main" id="{F611A8E9-00A3-724E-92DC-3BA4FE23F297}"/>
              </a:ext>
            </a:extLst>
          </p:cNvPr>
          <p:cNvPicPr>
            <a:picLocks noChangeAspect="1"/>
          </p:cNvPicPr>
          <p:nvPr/>
        </p:nvPicPr>
        <p:blipFill>
          <a:blip r:embed="rId3"/>
          <a:stretch>
            <a:fillRect/>
          </a:stretch>
        </p:blipFill>
        <p:spPr>
          <a:xfrm>
            <a:off x="0" y="146050"/>
            <a:ext cx="5207000" cy="6565900"/>
          </a:xfrm>
          <a:prstGeom prst="rect">
            <a:avLst/>
          </a:prstGeom>
        </p:spPr>
      </p:pic>
    </p:spTree>
    <p:extLst>
      <p:ext uri="{BB962C8B-B14F-4D97-AF65-F5344CB8AC3E}">
        <p14:creationId xmlns:p14="http://schemas.microsoft.com/office/powerpoint/2010/main" val="3041074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AA942-EFB5-A74C-82A5-CA9B10027A2E}"/>
              </a:ext>
            </a:extLst>
          </p:cNvPr>
          <p:cNvSpPr>
            <a:spLocks noGrp="1"/>
          </p:cNvSpPr>
          <p:nvPr>
            <p:ph type="title"/>
          </p:nvPr>
        </p:nvSpPr>
        <p:spPr/>
        <p:txBody>
          <a:bodyPr/>
          <a:lstStyle/>
          <a:p>
            <a:r>
              <a:rPr lang="en-US" dirty="0"/>
              <a:t>Take-home points</a:t>
            </a:r>
          </a:p>
        </p:txBody>
      </p:sp>
      <p:sp>
        <p:nvSpPr>
          <p:cNvPr id="3" name="Content Placeholder 2">
            <a:extLst>
              <a:ext uri="{FF2B5EF4-FFF2-40B4-BE49-F238E27FC236}">
                <a16:creationId xmlns:a16="http://schemas.microsoft.com/office/drawing/2014/main" id="{B75A452E-8B0F-294B-9A2C-F5B0D6CF8059}"/>
              </a:ext>
            </a:extLst>
          </p:cNvPr>
          <p:cNvSpPr>
            <a:spLocks noGrp="1"/>
          </p:cNvSpPr>
          <p:nvPr>
            <p:ph idx="1"/>
          </p:nvPr>
        </p:nvSpPr>
        <p:spPr/>
        <p:txBody>
          <a:bodyPr/>
          <a:lstStyle/>
          <a:p>
            <a:r>
              <a:rPr lang="en-US" b="1" dirty="0"/>
              <a:t>Viral</a:t>
            </a:r>
            <a:r>
              <a:rPr lang="en-US" dirty="0"/>
              <a:t> infections are very common; also think about UTI</a:t>
            </a:r>
          </a:p>
          <a:p>
            <a:r>
              <a:rPr lang="en-US" dirty="0"/>
              <a:t>Infants 0-28 days are very high risk </a:t>
            </a:r>
            <a:r>
              <a:rPr lang="en-US" dirty="0">
                <a:sym typeface="Wingdings" pitchFamily="2" charset="2"/>
              </a:rPr>
              <a:t> </a:t>
            </a:r>
            <a:r>
              <a:rPr lang="en-US" b="1" dirty="0">
                <a:sym typeface="Wingdings" pitchFamily="2" charset="2"/>
              </a:rPr>
              <a:t>full sepsis workup, antimicrobials, admission</a:t>
            </a:r>
          </a:p>
          <a:p>
            <a:r>
              <a:rPr lang="en-US" dirty="0">
                <a:sym typeface="Wingdings" pitchFamily="2" charset="2"/>
              </a:rPr>
              <a:t>Infants 29-60 days are intermediate risk  </a:t>
            </a:r>
            <a:r>
              <a:rPr lang="en-US" b="1" dirty="0">
                <a:sym typeface="Wingdings" pitchFamily="2" charset="2"/>
              </a:rPr>
              <a:t>inflammatory markers</a:t>
            </a:r>
            <a:r>
              <a:rPr lang="en-US" dirty="0">
                <a:sym typeface="Wingdings" pitchFamily="2" charset="2"/>
              </a:rPr>
              <a:t> play a bigger role</a:t>
            </a:r>
          </a:p>
          <a:p>
            <a:r>
              <a:rPr lang="en-US" dirty="0">
                <a:sym typeface="Wingdings" pitchFamily="2" charset="2"/>
              </a:rPr>
              <a:t>Infants 61 days-6 months are lower risk  consider </a:t>
            </a:r>
            <a:r>
              <a:rPr lang="en-US" b="1" dirty="0">
                <a:sym typeface="Wingdings" pitchFamily="2" charset="2"/>
              </a:rPr>
              <a:t>UTI</a:t>
            </a:r>
            <a:endParaRPr lang="en-US" dirty="0">
              <a:sym typeface="Wingdings" pitchFamily="2" charset="2"/>
            </a:endParaRPr>
          </a:p>
          <a:p>
            <a:r>
              <a:rPr lang="en-US" dirty="0">
                <a:sym typeface="Wingdings" pitchFamily="2" charset="2"/>
              </a:rPr>
              <a:t>Infants &amp; kids over 6 months are lowest risk  </a:t>
            </a:r>
            <a:r>
              <a:rPr lang="en-US" b="1" dirty="0">
                <a:sym typeface="Wingdings" pitchFamily="2" charset="2"/>
              </a:rPr>
              <a:t>symptom-based evaluation</a:t>
            </a:r>
            <a:r>
              <a:rPr lang="en-US" dirty="0">
                <a:sym typeface="Wingdings" pitchFamily="2" charset="2"/>
              </a:rPr>
              <a:t> and consider </a:t>
            </a:r>
            <a:r>
              <a:rPr lang="en-US" b="1" dirty="0">
                <a:sym typeface="Wingdings" pitchFamily="2" charset="2"/>
              </a:rPr>
              <a:t>UTI</a:t>
            </a:r>
            <a:endParaRPr lang="en-US" dirty="0"/>
          </a:p>
          <a:p>
            <a:endParaRPr lang="en-US" b="1" dirty="0"/>
          </a:p>
        </p:txBody>
      </p:sp>
    </p:spTree>
    <p:extLst>
      <p:ext uri="{BB962C8B-B14F-4D97-AF65-F5344CB8AC3E}">
        <p14:creationId xmlns:p14="http://schemas.microsoft.com/office/powerpoint/2010/main" val="161701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A76BF-30D5-A24D-A99A-0A966B120F18}"/>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400"/>
              <a:t>Thank you!</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person, little, child, child&#10;&#10;Description automatically generated">
            <a:extLst>
              <a:ext uri="{FF2B5EF4-FFF2-40B4-BE49-F238E27FC236}">
                <a16:creationId xmlns:a16="http://schemas.microsoft.com/office/drawing/2014/main" id="{3E95ECEA-470B-1148-81C4-D038B33B6F2F}"/>
              </a:ext>
            </a:extLst>
          </p:cNvPr>
          <p:cNvPicPr>
            <a:picLocks noChangeAspect="1"/>
          </p:cNvPicPr>
          <p:nvPr/>
        </p:nvPicPr>
        <p:blipFill rotWithShape="1">
          <a:blip r:embed="rId3"/>
          <a:srcRect t="9278" r="2" b="18030"/>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3758890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F508B-B71F-A247-9353-8CDF7DB2CC40}"/>
              </a:ext>
            </a:extLst>
          </p:cNvPr>
          <p:cNvSpPr>
            <a:spLocks noGrp="1"/>
          </p:cNvSpPr>
          <p:nvPr>
            <p:ph type="title"/>
          </p:nvPr>
        </p:nvSpPr>
        <p:spPr>
          <a:xfrm>
            <a:off x="5277329" y="640080"/>
            <a:ext cx="6274590" cy="4018341"/>
          </a:xfrm>
          <a:noFill/>
        </p:spPr>
        <p:txBody>
          <a:bodyPr vert="horz" lIns="91440" tIns="45720" rIns="91440" bIns="45720" rtlCol="0" anchor="b">
            <a:normAutofit/>
          </a:bodyPr>
          <a:lstStyle/>
          <a:p>
            <a:r>
              <a:rPr lang="en-US" sz="6600"/>
              <a:t>No disclosures</a:t>
            </a:r>
          </a:p>
        </p:txBody>
      </p:sp>
      <p:pic>
        <p:nvPicPr>
          <p:cNvPr id="6" name="Picture 5" descr="A picture containing holding&#10;&#10;Description automatically generated">
            <a:extLst>
              <a:ext uri="{FF2B5EF4-FFF2-40B4-BE49-F238E27FC236}">
                <a16:creationId xmlns:a16="http://schemas.microsoft.com/office/drawing/2014/main" id="{32BA68C4-7553-9749-9C2D-75FCFCC24A78}"/>
              </a:ext>
            </a:extLst>
          </p:cNvPr>
          <p:cNvPicPr>
            <a:picLocks noChangeAspect="1"/>
          </p:cNvPicPr>
          <p:nvPr/>
        </p:nvPicPr>
        <p:blipFill rotWithShape="1">
          <a:blip r:embed="rId2"/>
          <a:srcRect t="6051" b="3460"/>
          <a:stretch/>
        </p:blipFill>
        <p:spPr>
          <a:xfrm rot="5400000">
            <a:off x="-1101851" y="1101852"/>
            <a:ext cx="6858000" cy="4654296"/>
          </a:xfrm>
          <a:prstGeom prst="rect">
            <a:avLst/>
          </a:prstGeom>
        </p:spPr>
      </p:pic>
    </p:spTree>
    <p:extLst>
      <p:ext uri="{BB962C8B-B14F-4D97-AF65-F5344CB8AC3E}">
        <p14:creationId xmlns:p14="http://schemas.microsoft.com/office/powerpoint/2010/main" val="4162107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fontScale="55000" lnSpcReduction="20000"/>
          </a:bodyPr>
          <a:lstStyle/>
          <a:p>
            <a:pPr marL="514350" indent="-514350">
              <a:buFont typeface="+mj-lt"/>
              <a:buAutoNum type="arabicPeriod"/>
            </a:pPr>
            <a:r>
              <a:rPr lang="en-US" dirty="0"/>
              <a:t>AAP COMMITTEE ON INFECTIOUS DISEASES. Recommendations for Prevention and Control of Influenza in Children, 2018–2019. Pediatrics. 2018;142(4):e20182367</a:t>
            </a:r>
          </a:p>
          <a:p>
            <a:pPr marL="514350" indent="-514350">
              <a:buFont typeface="+mj-lt"/>
              <a:buAutoNum type="arabicPeriod"/>
            </a:pPr>
            <a:r>
              <a:rPr lang="en-US" dirty="0"/>
              <a:t>Allan GM, </a:t>
            </a:r>
            <a:r>
              <a:rPr lang="en-US" dirty="0" err="1"/>
              <a:t>Ivers</a:t>
            </a:r>
            <a:r>
              <a:rPr lang="en-US" dirty="0"/>
              <a:t> N, </a:t>
            </a:r>
            <a:r>
              <a:rPr lang="en-US" dirty="0" err="1"/>
              <a:t>Shevchuk</a:t>
            </a:r>
            <a:r>
              <a:rPr lang="en-US" dirty="0"/>
              <a:t> Y.  Treatment of pediatric fever: Are acetaminophen and ibuprofen equivalent?  </a:t>
            </a:r>
            <a:r>
              <a:rPr lang="en-US" i="1" dirty="0"/>
              <a:t>Can </a:t>
            </a:r>
            <a:r>
              <a:rPr lang="en-US" i="1" dirty="0" err="1"/>
              <a:t>Fam</a:t>
            </a:r>
            <a:r>
              <a:rPr lang="en-US" i="1" dirty="0"/>
              <a:t> Physician</a:t>
            </a:r>
            <a:r>
              <a:rPr lang="en-US" dirty="0"/>
              <a:t> 2010;56(8):773.</a:t>
            </a:r>
          </a:p>
          <a:p>
            <a:pPr marL="514350" indent="-514350">
              <a:buFont typeface="+mj-lt"/>
              <a:buAutoNum type="arabicPeriod"/>
            </a:pPr>
            <a:r>
              <a:rPr lang="en-US" dirty="0" err="1"/>
              <a:t>Antoon</a:t>
            </a:r>
            <a:r>
              <a:rPr lang="en-US" dirty="0"/>
              <a:t> JW, </a:t>
            </a:r>
            <a:r>
              <a:rPr lang="en-US" dirty="0" err="1"/>
              <a:t>Potisek</a:t>
            </a:r>
            <a:r>
              <a:rPr lang="en-US" dirty="0"/>
              <a:t> NM, </a:t>
            </a:r>
            <a:r>
              <a:rPr lang="en-US" dirty="0" err="1"/>
              <a:t>Lohr</a:t>
            </a:r>
            <a:r>
              <a:rPr lang="en-US" dirty="0"/>
              <a:t> JA.  Pediatric Fever of Unknown Origin.  </a:t>
            </a:r>
            <a:r>
              <a:rPr lang="en-US" i="1" dirty="0" err="1"/>
              <a:t>Pediatr</a:t>
            </a:r>
            <a:r>
              <a:rPr lang="en-US" i="1" dirty="0"/>
              <a:t> Rev.</a:t>
            </a:r>
            <a:r>
              <a:rPr lang="en-US" dirty="0"/>
              <a:t> 2015;36(9):380-390.  </a:t>
            </a:r>
            <a:r>
              <a:rPr lang="en-US" dirty="0" err="1"/>
              <a:t>doi</a:t>
            </a:r>
            <a:r>
              <a:rPr lang="en-US" dirty="0"/>
              <a:t>: 10.1543/pir.36-9-380.</a:t>
            </a:r>
          </a:p>
          <a:p>
            <a:pPr marL="514350" indent="-514350">
              <a:buFont typeface="+mj-lt"/>
              <a:buAutoNum type="arabicPeriod"/>
            </a:pPr>
            <a:r>
              <a:rPr lang="en-US" dirty="0"/>
              <a:t>Aronson PL, Wang ME, Shapiro ED et al.  Risk </a:t>
            </a:r>
            <a:r>
              <a:rPr lang="en-US" dirty="0" err="1"/>
              <a:t>Stratificiation</a:t>
            </a:r>
            <a:r>
              <a:rPr lang="en-US" dirty="0"/>
              <a:t> of Febrile Infants &lt;/= 60 Days Old Without Routine Lumbar Puncture.  </a:t>
            </a:r>
            <a:r>
              <a:rPr lang="en-US" i="1" dirty="0"/>
              <a:t>Pediatrics </a:t>
            </a:r>
            <a:r>
              <a:rPr lang="en-US" dirty="0"/>
              <a:t>2018;142(6):e20181879.</a:t>
            </a:r>
          </a:p>
          <a:p>
            <a:pPr marL="514350" indent="-514350">
              <a:buFont typeface="+mj-lt"/>
              <a:buAutoNum type="arabicPeriod"/>
            </a:pPr>
            <a:r>
              <a:rPr lang="en-US" dirty="0"/>
              <a:t>Chang L, Chi H, Chiu NC.  Etiologies of fever with Leukocytosis in Patients of Pediatric Emergency Department: A Brief Report.  </a:t>
            </a:r>
            <a:r>
              <a:rPr lang="en-US" i="1" dirty="0" err="1"/>
              <a:t>Pediatr</a:t>
            </a:r>
            <a:r>
              <a:rPr lang="en-US" i="1" dirty="0"/>
              <a:t> </a:t>
            </a:r>
            <a:r>
              <a:rPr lang="en-US" i="1" dirty="0" err="1"/>
              <a:t>Emerg</a:t>
            </a:r>
            <a:r>
              <a:rPr lang="en-US" i="1" dirty="0"/>
              <a:t> Care</a:t>
            </a:r>
            <a:r>
              <a:rPr lang="en-US" dirty="0"/>
              <a:t> 2015;31(9):e9.  </a:t>
            </a:r>
            <a:r>
              <a:rPr lang="en-US" dirty="0" err="1"/>
              <a:t>doi</a:t>
            </a:r>
            <a:r>
              <a:rPr lang="en-US" dirty="0"/>
              <a:t>: 10.1097/PEC.0000000000000551.</a:t>
            </a:r>
          </a:p>
          <a:p>
            <a:pPr marL="514350" indent="-514350">
              <a:buFont typeface="+mj-lt"/>
              <a:buAutoNum type="arabicPeriod"/>
            </a:pPr>
            <a:r>
              <a:rPr lang="en-US" dirty="0" err="1"/>
              <a:t>Cioffredi</a:t>
            </a:r>
            <a:r>
              <a:rPr lang="en-US" dirty="0"/>
              <a:t> LA, </a:t>
            </a:r>
            <a:r>
              <a:rPr lang="en-US" dirty="0" err="1"/>
              <a:t>Jhaveri</a:t>
            </a:r>
            <a:r>
              <a:rPr lang="en-US" dirty="0"/>
              <a:t> R.  Evaluation and Management of Febrile Children: A Review.  </a:t>
            </a:r>
            <a:r>
              <a:rPr lang="en-US" i="1" dirty="0"/>
              <a:t>JAMA </a:t>
            </a:r>
            <a:r>
              <a:rPr lang="en-US" i="1" dirty="0" err="1"/>
              <a:t>Pediatr</a:t>
            </a:r>
            <a:r>
              <a:rPr lang="en-US" dirty="0"/>
              <a:t> 2016;170(8): 794-800.  doi:10.1001/jamapediatrics.2016.0596.</a:t>
            </a:r>
          </a:p>
          <a:p>
            <a:pPr marL="514350" indent="-514350">
              <a:buFont typeface="+mj-lt"/>
              <a:buAutoNum type="arabicPeriod"/>
            </a:pPr>
            <a:r>
              <a:rPr lang="en-US" dirty="0"/>
              <a:t>de </a:t>
            </a:r>
            <a:r>
              <a:rPr lang="en-US" dirty="0" err="1"/>
              <a:t>Vos-Kerkhof</a:t>
            </a:r>
            <a:r>
              <a:rPr lang="en-US" dirty="0"/>
              <a:t> E, </a:t>
            </a:r>
            <a:r>
              <a:rPr lang="en-US" dirty="0" err="1"/>
              <a:t>Nijman</a:t>
            </a:r>
            <a:r>
              <a:rPr lang="en-US" dirty="0"/>
              <a:t> RG, </a:t>
            </a:r>
            <a:r>
              <a:rPr lang="en-US" dirty="0" err="1"/>
              <a:t>Vergouwe</a:t>
            </a:r>
            <a:r>
              <a:rPr lang="en-US" dirty="0"/>
              <a:t> Y, </a:t>
            </a:r>
            <a:r>
              <a:rPr lang="en-US" dirty="0" err="1"/>
              <a:t>Polinder</a:t>
            </a:r>
            <a:r>
              <a:rPr lang="en-US" dirty="0"/>
              <a:t> S et al.  Impact of a Clinical Decision Model for Febrile Children at Risk for Serious Bacterial Infections at the Emergency Department: A Randomized Controlled Trial.  </a:t>
            </a:r>
            <a:r>
              <a:rPr lang="en-US" i="1" dirty="0" err="1"/>
              <a:t>PLoS</a:t>
            </a:r>
            <a:r>
              <a:rPr lang="en-US" i="1" dirty="0"/>
              <a:t> ONE</a:t>
            </a:r>
            <a:r>
              <a:rPr lang="en-US" dirty="0"/>
              <a:t> 2015;10:5): e0127620. </a:t>
            </a:r>
            <a:r>
              <a:rPr lang="en-US" dirty="0" err="1"/>
              <a:t>Doi</a:t>
            </a:r>
            <a:r>
              <a:rPr lang="en-US" dirty="0"/>
              <a:t>: 10.1371/journal.pone.0127620.</a:t>
            </a:r>
          </a:p>
          <a:p>
            <a:pPr marL="514350" indent="-514350">
              <a:buFont typeface="+mj-lt"/>
              <a:buAutoNum type="arabicPeriod"/>
            </a:pPr>
            <a:r>
              <a:rPr lang="en-US" dirty="0" err="1"/>
              <a:t>Dorney</a:t>
            </a:r>
            <a:r>
              <a:rPr lang="en-US" dirty="0"/>
              <a:t> K, </a:t>
            </a:r>
            <a:r>
              <a:rPr lang="en-US" dirty="0" err="1"/>
              <a:t>Bachur</a:t>
            </a:r>
            <a:r>
              <a:rPr lang="en-US" dirty="0"/>
              <a:t> RG.  Febrile infant update.  </a:t>
            </a:r>
            <a:r>
              <a:rPr lang="en-US" i="1" dirty="0" err="1"/>
              <a:t>Curr</a:t>
            </a:r>
            <a:r>
              <a:rPr lang="en-US" i="1" dirty="0"/>
              <a:t> </a:t>
            </a:r>
            <a:r>
              <a:rPr lang="en-US" i="1" dirty="0" err="1"/>
              <a:t>Opin</a:t>
            </a:r>
            <a:r>
              <a:rPr lang="en-US" i="1" dirty="0"/>
              <a:t> </a:t>
            </a:r>
            <a:r>
              <a:rPr lang="en-US" i="1" dirty="0" err="1"/>
              <a:t>Pediatr</a:t>
            </a:r>
            <a:r>
              <a:rPr lang="en-US" dirty="0"/>
              <a:t> 2017;29:280-285.  </a:t>
            </a:r>
            <a:r>
              <a:rPr lang="en-US" dirty="0" err="1"/>
              <a:t>Doi</a:t>
            </a:r>
            <a:r>
              <a:rPr lang="en-US" dirty="0"/>
              <a:t>: 10.1097/MOP.0000000000000492.</a:t>
            </a:r>
          </a:p>
          <a:p>
            <a:pPr marL="514350" indent="-514350">
              <a:buFont typeface="+mj-lt"/>
              <a:buAutoNum type="arabicPeriod"/>
            </a:pPr>
            <a:r>
              <a:rPr lang="en-US" dirty="0"/>
              <a:t>Gomez B, </a:t>
            </a:r>
            <a:r>
              <a:rPr lang="en-US" dirty="0" err="1"/>
              <a:t>Mintegi</a:t>
            </a:r>
            <a:r>
              <a:rPr lang="en-US" dirty="0"/>
              <a:t> S, </a:t>
            </a:r>
            <a:r>
              <a:rPr lang="en-US" dirty="0" err="1"/>
              <a:t>Bressan</a:t>
            </a:r>
            <a:r>
              <a:rPr lang="en-US" dirty="0"/>
              <a:t> S, Da </a:t>
            </a:r>
            <a:r>
              <a:rPr lang="en-US" dirty="0" err="1"/>
              <a:t>Dalt</a:t>
            </a:r>
            <a:r>
              <a:rPr lang="en-US" dirty="0"/>
              <a:t> L et al.  Validation of the “Step-by-Step” Approach in the Management of Young Febrile Infants.  </a:t>
            </a:r>
            <a:r>
              <a:rPr lang="en-US" i="1" dirty="0"/>
              <a:t>Pediatrics.</a:t>
            </a:r>
            <a:r>
              <a:rPr lang="en-US" dirty="0"/>
              <a:t>  2016;138(2):e20154381.</a:t>
            </a:r>
          </a:p>
        </p:txBody>
      </p:sp>
    </p:spTree>
    <p:extLst>
      <p:ext uri="{BB962C8B-B14F-4D97-AF65-F5344CB8AC3E}">
        <p14:creationId xmlns:p14="http://schemas.microsoft.com/office/powerpoint/2010/main" val="14954052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pPr marL="514350" indent="-514350">
              <a:buFont typeface="+mj-lt"/>
              <a:buAutoNum type="arabicPeriod" startAt="10"/>
            </a:pPr>
            <a:r>
              <a:rPr lang="en-US" sz="1100" dirty="0"/>
              <a:t>Greenhow TL, Hung Y, </a:t>
            </a:r>
            <a:r>
              <a:rPr lang="en-US" sz="1100" dirty="0" err="1"/>
              <a:t>Pantell</a:t>
            </a:r>
            <a:r>
              <a:rPr lang="en-US" sz="1100" dirty="0"/>
              <a:t> RH.  Management and Outcomes of Previously Health, Full-Term, Febrile Infants Ages 7 to 90 Days.  </a:t>
            </a:r>
            <a:r>
              <a:rPr lang="en-US" sz="1100" i="1" dirty="0"/>
              <a:t>Pediatrics</a:t>
            </a:r>
            <a:r>
              <a:rPr lang="en-US" sz="1100" dirty="0"/>
              <a:t>. 2016;138(6):e20160270.</a:t>
            </a:r>
          </a:p>
          <a:p>
            <a:pPr marL="514350" indent="-514350">
              <a:buFont typeface="+mj-lt"/>
              <a:buAutoNum type="arabicPeriod" startAt="10"/>
            </a:pPr>
            <a:r>
              <a:rPr lang="en-US" sz="1100" dirty="0"/>
              <a:t>Greenhow TL, Hung Y, </a:t>
            </a:r>
            <a:r>
              <a:rPr lang="en-US" sz="1100" dirty="0" err="1"/>
              <a:t>Herz</a:t>
            </a:r>
            <a:r>
              <a:rPr lang="en-US" sz="1100" dirty="0"/>
              <a:t> A.  Bacteremia in Children 3 to 36 Months Old After Introduction of Conjugated Pneumococcal Vaccines.  </a:t>
            </a:r>
            <a:r>
              <a:rPr lang="en-US" sz="1100" i="1" dirty="0"/>
              <a:t>Pediatrics</a:t>
            </a:r>
            <a:r>
              <a:rPr lang="en-US" sz="1100" dirty="0"/>
              <a:t> 2017;139(4): e2062098.</a:t>
            </a:r>
          </a:p>
          <a:p>
            <a:pPr marL="514350" indent="-514350">
              <a:buFont typeface="+mj-lt"/>
              <a:buAutoNum type="arabicPeriod" startAt="10"/>
            </a:pPr>
            <a:r>
              <a:rPr lang="en-US" sz="1100" dirty="0" err="1"/>
              <a:t>Kuppermann</a:t>
            </a:r>
            <a:r>
              <a:rPr lang="en-US" sz="1100" dirty="0"/>
              <a:t> N, Dayan PS, Levine DA et al. A Clinical Prediction Rule to Identify Febrile Infants 60 Days and Younger at Low Risk for Serious Bacterial Infection. </a:t>
            </a:r>
            <a:r>
              <a:rPr lang="en-US" sz="1100" i="1" dirty="0"/>
              <a:t>JAMA </a:t>
            </a:r>
            <a:r>
              <a:rPr lang="en-US" sz="1100" i="1" dirty="0" err="1"/>
              <a:t>Pediatr</a:t>
            </a:r>
            <a:r>
              <a:rPr lang="en-US" sz="1100" dirty="0"/>
              <a:t> 2019;173(4): 342-351.</a:t>
            </a:r>
          </a:p>
          <a:p>
            <a:pPr marL="514350" indent="-514350">
              <a:buFont typeface="+mj-lt"/>
              <a:buAutoNum type="arabicPeriod" startAt="10"/>
            </a:pPr>
            <a:r>
              <a:rPr lang="en-US" sz="1100" dirty="0" err="1"/>
              <a:t>Leibovitz</a:t>
            </a:r>
            <a:r>
              <a:rPr lang="en-US" sz="1100" dirty="0"/>
              <a:t> E, David N, </a:t>
            </a:r>
            <a:r>
              <a:rPr lang="en-US" sz="1100" dirty="0" err="1"/>
              <a:t>RIbitzky</a:t>
            </a:r>
            <a:r>
              <a:rPr lang="en-US" sz="1100" dirty="0"/>
              <a:t>-Eisner H, </a:t>
            </a:r>
            <a:r>
              <a:rPr lang="en-US" sz="1100" dirty="0" err="1"/>
              <a:t>Madegam</a:t>
            </a:r>
            <a:r>
              <a:rPr lang="en-US" sz="1100" dirty="0"/>
              <a:t> MA et al.  The Epidemiologic, Microbiologic and Clinical Picture of Bacteremia among Febrile Infants and Young Children Managed as Outpatients at the Emergency Room, before and after Initiation of the Routine Anti-Pneumococcal Immunization.  </a:t>
            </a:r>
            <a:r>
              <a:rPr lang="en-US" sz="1100" i="1" dirty="0"/>
              <a:t>Int. J. Environ. Res. Public Health </a:t>
            </a:r>
            <a:r>
              <a:rPr lang="en-US" sz="1100" dirty="0"/>
              <a:t>2016;13,723; </a:t>
            </a:r>
            <a:r>
              <a:rPr lang="en-US" sz="1100" dirty="0" err="1"/>
              <a:t>doi</a:t>
            </a:r>
            <a:r>
              <a:rPr lang="en-US" sz="1100" dirty="0"/>
              <a:t>: 10.3390/</a:t>
            </a:r>
            <a:r>
              <a:rPr lang="en-US" sz="1100" dirty="0" err="1"/>
              <a:t>ijeroh</a:t>
            </a:r>
            <a:r>
              <a:rPr lang="en-US" sz="1100" dirty="0"/>
              <a:t> 13070723.</a:t>
            </a:r>
          </a:p>
          <a:p>
            <a:pPr marL="514350" indent="-514350">
              <a:buFont typeface="+mj-lt"/>
              <a:buAutoNum type="arabicPeriod" startAt="10"/>
            </a:pPr>
            <a:r>
              <a:rPr lang="en-US" sz="1100" dirty="0"/>
              <a:t>Murray AL, </a:t>
            </a:r>
            <a:r>
              <a:rPr lang="en-US" sz="1100" dirty="0" err="1"/>
              <a:t>Alpern</a:t>
            </a:r>
            <a:r>
              <a:rPr lang="en-US" sz="1100" dirty="0"/>
              <a:t> E, Lavelle J, </a:t>
            </a:r>
            <a:r>
              <a:rPr lang="en-US" sz="1100" dirty="0" err="1"/>
              <a:t>Mollen</a:t>
            </a:r>
            <a:r>
              <a:rPr lang="en-US" sz="1100" dirty="0"/>
              <a:t> C.  Clinical Pathway Effectiveness: Febrile Young Infant Clinical Pathway in a Pediatric Emergency Department.  </a:t>
            </a:r>
            <a:r>
              <a:rPr lang="en-US" sz="1100" i="1" dirty="0" err="1"/>
              <a:t>Pediatr</a:t>
            </a:r>
            <a:r>
              <a:rPr lang="en-US" sz="1100" i="1" dirty="0"/>
              <a:t> Emer Care</a:t>
            </a:r>
            <a:r>
              <a:rPr lang="en-US" sz="1100" dirty="0"/>
              <a:t> 2017;33: e33-e37.</a:t>
            </a:r>
          </a:p>
          <a:p>
            <a:pPr marL="514350" indent="-514350">
              <a:buFont typeface="+mj-lt"/>
              <a:buAutoNum type="arabicPeriod" startAt="10"/>
            </a:pPr>
            <a:r>
              <a:rPr lang="en-US" sz="1100" dirty="0"/>
              <a:t>Payson A, </a:t>
            </a:r>
            <a:r>
              <a:rPr lang="en-US" sz="1100" dirty="0" err="1"/>
              <a:t>Etinger</a:t>
            </a:r>
            <a:r>
              <a:rPr lang="en-US" sz="1100" dirty="0"/>
              <a:t> V, </a:t>
            </a:r>
            <a:r>
              <a:rPr lang="en-US" sz="1100" dirty="0" err="1"/>
              <a:t>Napky</a:t>
            </a:r>
            <a:r>
              <a:rPr lang="en-US" sz="1100" dirty="0"/>
              <a:t> P et al. Risk of Serious Bacterial Infections in Young Febrile Infants with Covid-19. </a:t>
            </a:r>
            <a:r>
              <a:rPr lang="en-US" sz="1100" i="1" dirty="0" err="1"/>
              <a:t>Pediatr</a:t>
            </a:r>
            <a:r>
              <a:rPr lang="en-US" sz="1100" i="1" dirty="0"/>
              <a:t> </a:t>
            </a:r>
            <a:r>
              <a:rPr lang="en-US" sz="1100" i="1" dirty="0" err="1"/>
              <a:t>Emerg</a:t>
            </a:r>
            <a:r>
              <a:rPr lang="en-US" sz="1100" i="1" dirty="0"/>
              <a:t> Care</a:t>
            </a:r>
            <a:r>
              <a:rPr lang="en-US" sz="1100" dirty="0"/>
              <a:t>; 2021;37(4):232-236.</a:t>
            </a:r>
          </a:p>
          <a:p>
            <a:pPr marL="514350" indent="-514350">
              <a:buFont typeface="+mj-lt"/>
              <a:buAutoNum type="arabicPeriod" startAt="10"/>
            </a:pPr>
            <a:r>
              <a:rPr lang="en-US" sz="1100" dirty="0" err="1"/>
              <a:t>Ramgopal</a:t>
            </a:r>
            <a:r>
              <a:rPr lang="en-US" sz="1100" dirty="0"/>
              <a:t> S, </a:t>
            </a:r>
            <a:r>
              <a:rPr lang="en-US" sz="1100" dirty="0" err="1"/>
              <a:t>Janofsky</a:t>
            </a:r>
            <a:r>
              <a:rPr lang="en-US" sz="1100" dirty="0"/>
              <a:t> S, </a:t>
            </a:r>
            <a:r>
              <a:rPr lang="en-US" sz="1100" dirty="0" err="1"/>
              <a:t>Zuckerbraun</a:t>
            </a:r>
            <a:r>
              <a:rPr lang="en-US" sz="1100" dirty="0"/>
              <a:t> NS, </a:t>
            </a:r>
            <a:r>
              <a:rPr lang="en-US" sz="1100" dirty="0" err="1"/>
              <a:t>Ramilo</a:t>
            </a:r>
            <a:r>
              <a:rPr lang="en-US" sz="1100" dirty="0"/>
              <a:t> O et al.  Risk of Serious Bacterial Infection in Infants Aged &lt;60 Days Presenting to Emergency Departments with a History of Fever Only.  </a:t>
            </a:r>
            <a:r>
              <a:rPr lang="en-US" sz="1100" i="1" dirty="0"/>
              <a:t>J </a:t>
            </a:r>
            <a:r>
              <a:rPr lang="en-US" sz="1100" i="1" dirty="0" err="1"/>
              <a:t>Pediatr</a:t>
            </a:r>
            <a:r>
              <a:rPr lang="en-US" sz="1100" i="1" dirty="0"/>
              <a:t> </a:t>
            </a:r>
            <a:r>
              <a:rPr lang="en-US" sz="1100" dirty="0"/>
              <a:t>2019;204:191-195.</a:t>
            </a:r>
          </a:p>
          <a:p>
            <a:pPr marL="514350" indent="-514350">
              <a:buFont typeface="+mj-lt"/>
              <a:buAutoNum type="arabicPeriod" startAt="10"/>
            </a:pPr>
            <a:r>
              <a:rPr lang="en-US" sz="1100" dirty="0"/>
              <a:t>Starr M.  Reducing fever to its simplest form.  </a:t>
            </a:r>
            <a:r>
              <a:rPr lang="en-US" sz="1100" i="1" dirty="0"/>
              <a:t>J </a:t>
            </a:r>
            <a:r>
              <a:rPr lang="en-US" sz="1100" i="1" dirty="0" err="1"/>
              <a:t>Paediatr</a:t>
            </a:r>
            <a:r>
              <a:rPr lang="en-US" sz="1100" i="1" dirty="0"/>
              <a:t> Child Health</a:t>
            </a:r>
            <a:r>
              <a:rPr lang="en-US" sz="1100" dirty="0"/>
              <a:t> 2016;52(2):109-111.</a:t>
            </a:r>
          </a:p>
          <a:p>
            <a:pPr marL="514350" indent="-514350">
              <a:buFont typeface="+mj-lt"/>
              <a:buAutoNum type="arabicPeriod" startAt="10"/>
            </a:pPr>
            <a:r>
              <a:rPr lang="en-US" sz="1100" dirty="0"/>
              <a:t>Subcommittee on Urinary Tract Infection, Steering Committee on Quality Improvement and Management.  Urinary Tract Infection: Clinical Practice Guideline for the Diagnosis and Management of the Initial UTI in Febrile Infants and Children 2 to 24 Months.  </a:t>
            </a:r>
            <a:r>
              <a:rPr lang="en-US" sz="1100" i="1" dirty="0"/>
              <a:t>Pediatrics</a:t>
            </a:r>
            <a:r>
              <a:rPr lang="en-US" sz="1100" dirty="0"/>
              <a:t> 2011;128:595-610.</a:t>
            </a:r>
          </a:p>
          <a:p>
            <a:pPr marL="514350" indent="-514350">
              <a:buFont typeface="+mj-lt"/>
              <a:buAutoNum type="arabicPeriod" startAt="10"/>
            </a:pPr>
            <a:r>
              <a:rPr lang="en-US" sz="1100" dirty="0"/>
              <a:t>Wing R, </a:t>
            </a:r>
            <a:r>
              <a:rPr lang="en-US" sz="1100" dirty="0" err="1"/>
              <a:t>Dor</a:t>
            </a:r>
            <a:r>
              <a:rPr lang="en-US" sz="1100" dirty="0"/>
              <a:t> MR, </a:t>
            </a:r>
            <a:r>
              <a:rPr lang="en-US" sz="1100" dirty="0" err="1"/>
              <a:t>Mcquilkin</a:t>
            </a:r>
            <a:r>
              <a:rPr lang="en-US" sz="1100" dirty="0"/>
              <a:t> PA.  Fever in the Pediatric Patient.  </a:t>
            </a:r>
            <a:r>
              <a:rPr lang="en-US" sz="1100" i="1" dirty="0" err="1"/>
              <a:t>Emer</a:t>
            </a:r>
            <a:r>
              <a:rPr lang="en-US" sz="1100" i="1" dirty="0"/>
              <a:t> Med </a:t>
            </a:r>
            <a:r>
              <a:rPr lang="en-US" sz="1100" i="1" dirty="0" err="1"/>
              <a:t>Clin</a:t>
            </a:r>
            <a:r>
              <a:rPr lang="en-US" sz="1100" i="1" dirty="0"/>
              <a:t> N Am</a:t>
            </a:r>
            <a:r>
              <a:rPr lang="en-US" sz="1100" dirty="0"/>
              <a:t> 2013;31:1073-1096.</a:t>
            </a:r>
          </a:p>
          <a:p>
            <a:pPr marL="514350" indent="-514350">
              <a:buFont typeface="+mj-lt"/>
              <a:buAutoNum type="arabicPeriod" startAt="10"/>
            </a:pPr>
            <a:r>
              <a:rPr lang="en-US" sz="1100" dirty="0" err="1"/>
              <a:t>Woll</a:t>
            </a:r>
            <a:r>
              <a:rPr lang="en-US" sz="1100" dirty="0"/>
              <a:t> C, </a:t>
            </a:r>
            <a:r>
              <a:rPr lang="en-US" sz="1100" dirty="0" err="1"/>
              <a:t>Neuman</a:t>
            </a:r>
            <a:r>
              <a:rPr lang="en-US" sz="1100" dirty="0"/>
              <a:t> MI, Aronson PL.  Management of the Febrile Young Infant: Update for the 21</a:t>
            </a:r>
            <a:r>
              <a:rPr lang="en-US" sz="1100" baseline="30000" dirty="0"/>
              <a:t>st</a:t>
            </a:r>
            <a:r>
              <a:rPr lang="en-US" sz="1100" dirty="0"/>
              <a:t> Century.  </a:t>
            </a:r>
            <a:r>
              <a:rPr lang="en-US" sz="1100" i="1" dirty="0" err="1"/>
              <a:t>Pediatr</a:t>
            </a:r>
            <a:r>
              <a:rPr lang="en-US" sz="1100" i="1" dirty="0"/>
              <a:t> </a:t>
            </a:r>
            <a:r>
              <a:rPr lang="en-US" sz="1100" i="1" dirty="0" err="1"/>
              <a:t>Emer</a:t>
            </a:r>
            <a:r>
              <a:rPr lang="en-US" sz="1100" i="1" dirty="0"/>
              <a:t> Care</a:t>
            </a:r>
            <a:r>
              <a:rPr lang="en-US" sz="1100" dirty="0"/>
              <a:t> 2017;33:748-755.</a:t>
            </a:r>
          </a:p>
        </p:txBody>
      </p:sp>
    </p:spTree>
    <p:extLst>
      <p:ext uri="{BB962C8B-B14F-4D97-AF65-F5344CB8AC3E}">
        <p14:creationId xmlns:p14="http://schemas.microsoft.com/office/powerpoint/2010/main" val="37025860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53789-0B5B-A44B-B449-0161133B1853}"/>
              </a:ext>
            </a:extLst>
          </p:cNvPr>
          <p:cNvSpPr>
            <a:spLocks noGrp="1"/>
          </p:cNvSpPr>
          <p:nvPr>
            <p:ph type="title"/>
          </p:nvPr>
        </p:nvSpPr>
        <p:spPr/>
        <p:txBody>
          <a:bodyPr/>
          <a:lstStyle/>
          <a:p>
            <a:r>
              <a:rPr lang="en-US" dirty="0"/>
              <a:t>Goal</a:t>
            </a:r>
          </a:p>
        </p:txBody>
      </p:sp>
      <p:sp>
        <p:nvSpPr>
          <p:cNvPr id="3" name="Content Placeholder 2">
            <a:extLst>
              <a:ext uri="{FF2B5EF4-FFF2-40B4-BE49-F238E27FC236}">
                <a16:creationId xmlns:a16="http://schemas.microsoft.com/office/drawing/2014/main" id="{E5093E5E-22ED-A444-8C3A-5DA89048ABAF}"/>
              </a:ext>
            </a:extLst>
          </p:cNvPr>
          <p:cNvSpPr>
            <a:spLocks noGrp="1"/>
          </p:cNvSpPr>
          <p:nvPr>
            <p:ph idx="1"/>
          </p:nvPr>
        </p:nvSpPr>
        <p:spPr/>
        <p:txBody>
          <a:bodyPr/>
          <a:lstStyle/>
          <a:p>
            <a:r>
              <a:rPr lang="en-US" dirty="0"/>
              <a:t>To streamline evaluation and management of pediatric fever, with a focus on the </a:t>
            </a:r>
            <a:r>
              <a:rPr lang="en-US" b="1" dirty="0"/>
              <a:t>most common </a:t>
            </a:r>
            <a:r>
              <a:rPr lang="en-US" dirty="0"/>
              <a:t>and </a:t>
            </a:r>
            <a:r>
              <a:rPr lang="en-US" b="1" dirty="0"/>
              <a:t>most serious </a:t>
            </a:r>
            <a:r>
              <a:rPr lang="en-US" dirty="0"/>
              <a:t>diagnoses </a:t>
            </a:r>
          </a:p>
        </p:txBody>
      </p:sp>
      <p:pic>
        <p:nvPicPr>
          <p:cNvPr id="5" name="Picture 4" descr="A picture containing person, indoor, sitting, child&#10;&#10;Description automatically generated">
            <a:extLst>
              <a:ext uri="{FF2B5EF4-FFF2-40B4-BE49-F238E27FC236}">
                <a16:creationId xmlns:a16="http://schemas.microsoft.com/office/drawing/2014/main" id="{327F731E-5212-8043-9F88-CB6EE2EC0330}"/>
              </a:ext>
            </a:extLst>
          </p:cNvPr>
          <p:cNvPicPr>
            <a:picLocks noChangeAspect="1"/>
          </p:cNvPicPr>
          <p:nvPr/>
        </p:nvPicPr>
        <p:blipFill>
          <a:blip r:embed="rId3"/>
          <a:stretch>
            <a:fillRect/>
          </a:stretch>
        </p:blipFill>
        <p:spPr>
          <a:xfrm>
            <a:off x="4847527" y="2744232"/>
            <a:ext cx="2496946" cy="4113768"/>
          </a:xfrm>
          <a:prstGeom prst="rect">
            <a:avLst/>
          </a:prstGeom>
        </p:spPr>
      </p:pic>
    </p:spTree>
    <p:extLst>
      <p:ext uri="{BB962C8B-B14F-4D97-AF65-F5344CB8AC3E}">
        <p14:creationId xmlns:p14="http://schemas.microsoft.com/office/powerpoint/2010/main" val="1430876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9C0EF-D891-B34B-B4E1-E98F590E8391}"/>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B5E364A9-77D2-584B-8C4F-E374212D9B54}"/>
              </a:ext>
            </a:extLst>
          </p:cNvPr>
          <p:cNvSpPr>
            <a:spLocks noGrp="1"/>
          </p:cNvSpPr>
          <p:nvPr>
            <p:ph idx="1"/>
          </p:nvPr>
        </p:nvSpPr>
        <p:spPr/>
        <p:txBody>
          <a:bodyPr/>
          <a:lstStyle/>
          <a:p>
            <a:pPr marL="0" indent="0">
              <a:buNone/>
            </a:pPr>
            <a:r>
              <a:rPr lang="en-US" dirty="0"/>
              <a:t>After attending this workshop, learners will be able to:</a:t>
            </a:r>
          </a:p>
          <a:p>
            <a:r>
              <a:rPr lang="en-US" dirty="0"/>
              <a:t>Apply </a:t>
            </a:r>
            <a:r>
              <a:rPr lang="en-US" b="1" dirty="0"/>
              <a:t>age-based</a:t>
            </a:r>
            <a:r>
              <a:rPr lang="en-US" dirty="0"/>
              <a:t> evaluation algorithms for pediatric fever</a:t>
            </a:r>
          </a:p>
          <a:p>
            <a:r>
              <a:rPr lang="en-US" dirty="0"/>
              <a:t>Describe common </a:t>
            </a:r>
            <a:r>
              <a:rPr lang="en-US" b="1" dirty="0"/>
              <a:t>causes</a:t>
            </a:r>
            <a:r>
              <a:rPr lang="en-US" dirty="0"/>
              <a:t> of fever in children</a:t>
            </a:r>
          </a:p>
          <a:p>
            <a:r>
              <a:rPr lang="en-US" dirty="0"/>
              <a:t>Explain critical aspects of </a:t>
            </a:r>
            <a:r>
              <a:rPr lang="en-US" b="1" dirty="0"/>
              <a:t>management</a:t>
            </a:r>
            <a:r>
              <a:rPr lang="en-US" dirty="0"/>
              <a:t> of the febrile pediatric patient </a:t>
            </a:r>
          </a:p>
        </p:txBody>
      </p:sp>
    </p:spTree>
    <p:extLst>
      <p:ext uri="{BB962C8B-B14F-4D97-AF65-F5344CB8AC3E}">
        <p14:creationId xmlns:p14="http://schemas.microsoft.com/office/powerpoint/2010/main" val="382455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4153D1-9283-C342-8AAE-7E2CC109959E}"/>
              </a:ext>
            </a:extLst>
          </p:cNvPr>
          <p:cNvSpPr>
            <a:spLocks noGrp="1"/>
          </p:cNvSpPr>
          <p:nvPr>
            <p:ph type="title"/>
          </p:nvPr>
        </p:nvSpPr>
        <p:spPr>
          <a:xfrm>
            <a:off x="5277329" y="640080"/>
            <a:ext cx="6274590" cy="4018341"/>
          </a:xfrm>
          <a:noFill/>
        </p:spPr>
        <p:txBody>
          <a:bodyPr vert="horz" lIns="91440" tIns="45720" rIns="91440" bIns="45720" rtlCol="0" anchor="b">
            <a:normAutofit/>
          </a:bodyPr>
          <a:lstStyle/>
          <a:p>
            <a:r>
              <a:rPr lang="en-US" sz="6600"/>
              <a:t>Introduction</a:t>
            </a:r>
          </a:p>
        </p:txBody>
      </p:sp>
      <p:pic>
        <p:nvPicPr>
          <p:cNvPr id="3" name="Picture 2" descr="A child wearing a baseball hat&#10;&#10;Description automatically generated with low confidence">
            <a:extLst>
              <a:ext uri="{FF2B5EF4-FFF2-40B4-BE49-F238E27FC236}">
                <a16:creationId xmlns:a16="http://schemas.microsoft.com/office/drawing/2014/main" id="{E76975A2-5AE5-514E-AABA-D14273012E15}"/>
              </a:ext>
            </a:extLst>
          </p:cNvPr>
          <p:cNvPicPr>
            <a:picLocks noChangeAspect="1"/>
          </p:cNvPicPr>
          <p:nvPr/>
        </p:nvPicPr>
        <p:blipFill rotWithShape="1">
          <a:blip r:embed="rId2"/>
          <a:srcRect r="-1" b="38114"/>
          <a:stretch/>
        </p:blipFill>
        <p:spPr>
          <a:xfrm>
            <a:off x="1" y="10"/>
            <a:ext cx="4654296" cy="6857990"/>
          </a:xfrm>
          <a:prstGeom prst="rect">
            <a:avLst/>
          </a:prstGeom>
        </p:spPr>
      </p:pic>
    </p:spTree>
    <p:extLst>
      <p:ext uri="{BB962C8B-B14F-4D97-AF65-F5344CB8AC3E}">
        <p14:creationId xmlns:p14="http://schemas.microsoft.com/office/powerpoint/2010/main" val="2880710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7777C-D03B-804D-B87A-314987412C0E}"/>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7B040EA4-4159-6046-A1C5-396461B7FD88}"/>
              </a:ext>
            </a:extLst>
          </p:cNvPr>
          <p:cNvSpPr>
            <a:spLocks noGrp="1"/>
          </p:cNvSpPr>
          <p:nvPr>
            <p:ph idx="1"/>
          </p:nvPr>
        </p:nvSpPr>
        <p:spPr/>
        <p:txBody>
          <a:bodyPr/>
          <a:lstStyle/>
          <a:p>
            <a:r>
              <a:rPr lang="en-US" dirty="0"/>
              <a:t>Fever is </a:t>
            </a:r>
            <a:r>
              <a:rPr lang="en-US" i="1" dirty="0"/>
              <a:t>super </a:t>
            </a:r>
            <a:r>
              <a:rPr lang="en-US" dirty="0"/>
              <a:t>common!</a:t>
            </a:r>
          </a:p>
          <a:p>
            <a:r>
              <a:rPr lang="en-US" dirty="0"/>
              <a:t>High morbidity</a:t>
            </a:r>
          </a:p>
          <a:p>
            <a:r>
              <a:rPr lang="en-US" dirty="0"/>
              <a:t>Highest risk:</a:t>
            </a:r>
          </a:p>
          <a:p>
            <a:pPr lvl="1"/>
            <a:r>
              <a:rPr lang="en-US" dirty="0"/>
              <a:t>Very young infants (&lt; 60 days)</a:t>
            </a:r>
          </a:p>
          <a:p>
            <a:pPr lvl="1"/>
            <a:r>
              <a:rPr lang="en-US" dirty="0"/>
              <a:t>Immunocompromised children</a:t>
            </a:r>
          </a:p>
          <a:p>
            <a:pPr lvl="1"/>
            <a:r>
              <a:rPr lang="en-US" dirty="0"/>
              <a:t>Children with chronic medical conditions</a:t>
            </a:r>
          </a:p>
          <a:p>
            <a:pPr lvl="1"/>
            <a:r>
              <a:rPr lang="en-US" i="1" dirty="0"/>
              <a:t>Un(der)vaccinated</a:t>
            </a:r>
          </a:p>
        </p:txBody>
      </p:sp>
      <p:pic>
        <p:nvPicPr>
          <p:cNvPr id="5" name="Picture 4" descr="A baby sleeping in a crib&#10;&#10;Description automatically generated with medium confidence">
            <a:extLst>
              <a:ext uri="{FF2B5EF4-FFF2-40B4-BE49-F238E27FC236}">
                <a16:creationId xmlns:a16="http://schemas.microsoft.com/office/drawing/2014/main" id="{8D30919F-99D3-BF4B-9F88-8965DA27996A}"/>
              </a:ext>
            </a:extLst>
          </p:cNvPr>
          <p:cNvPicPr>
            <a:picLocks noChangeAspect="1"/>
          </p:cNvPicPr>
          <p:nvPr/>
        </p:nvPicPr>
        <p:blipFill>
          <a:blip r:embed="rId3"/>
          <a:stretch>
            <a:fillRect/>
          </a:stretch>
        </p:blipFill>
        <p:spPr>
          <a:xfrm>
            <a:off x="6871855" y="1027906"/>
            <a:ext cx="5158680" cy="4087693"/>
          </a:xfrm>
          <a:prstGeom prst="rect">
            <a:avLst/>
          </a:prstGeom>
        </p:spPr>
      </p:pic>
    </p:spTree>
    <p:extLst>
      <p:ext uri="{BB962C8B-B14F-4D97-AF65-F5344CB8AC3E}">
        <p14:creationId xmlns:p14="http://schemas.microsoft.com/office/powerpoint/2010/main" val="301628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9E93B-56D3-9E44-B2F0-D5326F63C60D}"/>
              </a:ext>
            </a:extLst>
          </p:cNvPr>
          <p:cNvSpPr>
            <a:spLocks noGrp="1"/>
          </p:cNvSpPr>
          <p:nvPr>
            <p:ph type="title"/>
          </p:nvPr>
        </p:nvSpPr>
        <p:spPr>
          <a:xfrm>
            <a:off x="4965430" y="629266"/>
            <a:ext cx="6586491" cy="1676603"/>
          </a:xfrm>
        </p:spPr>
        <p:txBody>
          <a:bodyPr>
            <a:normAutofit/>
          </a:bodyPr>
          <a:lstStyle/>
          <a:p>
            <a:r>
              <a:rPr lang="en-US" sz="5400"/>
              <a:t>Common infections</a:t>
            </a:r>
          </a:p>
        </p:txBody>
      </p:sp>
      <p:sp>
        <p:nvSpPr>
          <p:cNvPr id="3" name="Content Placeholder 2">
            <a:extLst>
              <a:ext uri="{FF2B5EF4-FFF2-40B4-BE49-F238E27FC236}">
                <a16:creationId xmlns:a16="http://schemas.microsoft.com/office/drawing/2014/main" id="{2E7E9229-4D46-9A4D-ACA0-68C5CAD5B59F}"/>
              </a:ext>
            </a:extLst>
          </p:cNvPr>
          <p:cNvSpPr>
            <a:spLocks noGrp="1"/>
          </p:cNvSpPr>
          <p:nvPr>
            <p:ph idx="1"/>
          </p:nvPr>
        </p:nvSpPr>
        <p:spPr>
          <a:xfrm>
            <a:off x="4965431" y="1856510"/>
            <a:ext cx="6586489" cy="4367310"/>
          </a:xfrm>
        </p:spPr>
        <p:txBody>
          <a:bodyPr>
            <a:normAutofit/>
          </a:bodyPr>
          <a:lstStyle/>
          <a:p>
            <a:r>
              <a:rPr lang="en-US" sz="2100" dirty="0"/>
              <a:t>Viral infections!</a:t>
            </a:r>
          </a:p>
          <a:p>
            <a:pPr lvl="1"/>
            <a:r>
              <a:rPr lang="en-US" sz="2100" dirty="0"/>
              <a:t>Upper respiratory infection (URI)</a:t>
            </a:r>
          </a:p>
          <a:p>
            <a:pPr lvl="1"/>
            <a:r>
              <a:rPr lang="en-US" sz="2100" dirty="0"/>
              <a:t>Acute gastroenteritis</a:t>
            </a:r>
          </a:p>
          <a:p>
            <a:pPr lvl="1"/>
            <a:r>
              <a:rPr lang="en-US" sz="2100" dirty="0"/>
              <a:t>Exanthems, including gingivostomatitis</a:t>
            </a:r>
          </a:p>
          <a:p>
            <a:pPr lvl="1"/>
            <a:r>
              <a:rPr lang="en-US" sz="2100" dirty="0"/>
              <a:t>Croup</a:t>
            </a:r>
          </a:p>
          <a:p>
            <a:pPr lvl="1"/>
            <a:r>
              <a:rPr lang="en-US" sz="2100" dirty="0"/>
              <a:t>Bronchiolitis</a:t>
            </a:r>
          </a:p>
          <a:p>
            <a:pPr lvl="1"/>
            <a:r>
              <a:rPr lang="en-US" sz="2100" i="1" dirty="0"/>
              <a:t>Covid</a:t>
            </a:r>
          </a:p>
          <a:p>
            <a:r>
              <a:rPr lang="en-US" sz="2100" dirty="0"/>
              <a:t>Urinary tract infection (UTI)</a:t>
            </a:r>
          </a:p>
          <a:p>
            <a:r>
              <a:rPr lang="en-US" sz="2100" dirty="0"/>
              <a:t>Acute otitis media</a:t>
            </a:r>
          </a:p>
          <a:p>
            <a:r>
              <a:rPr lang="en-US" sz="2100" dirty="0"/>
              <a:t>Pneumonia</a:t>
            </a:r>
          </a:p>
          <a:p>
            <a:r>
              <a:rPr lang="en-US" sz="2100" b="1" dirty="0"/>
              <a:t>Invasive bacterial illnesses (IBIs)</a:t>
            </a:r>
          </a:p>
        </p:txBody>
      </p:sp>
      <p:pic>
        <p:nvPicPr>
          <p:cNvPr id="5" name="Picture 4" descr="A picture containing person, child, little, outdoor&#10;&#10;Description automatically generated">
            <a:extLst>
              <a:ext uri="{FF2B5EF4-FFF2-40B4-BE49-F238E27FC236}">
                <a16:creationId xmlns:a16="http://schemas.microsoft.com/office/drawing/2014/main" id="{A50C9B01-45DA-F149-8625-5556F7341AE6}"/>
              </a:ext>
            </a:extLst>
          </p:cNvPr>
          <p:cNvPicPr>
            <a:picLocks noChangeAspect="1"/>
          </p:cNvPicPr>
          <p:nvPr/>
        </p:nvPicPr>
        <p:blipFill rotWithShape="1">
          <a:blip r:embed="rId3"/>
          <a:srcRect t="4149" b="38523"/>
          <a:stretch/>
        </p:blipFill>
        <p:spPr>
          <a:xfrm>
            <a:off x="20" y="10"/>
            <a:ext cx="4635571" cy="6857990"/>
          </a:xfrm>
          <a:prstGeom prst="rect">
            <a:avLst/>
          </a:prstGeom>
          <a:effectLst/>
        </p:spPr>
      </p:pic>
    </p:spTree>
    <p:extLst>
      <p:ext uri="{BB962C8B-B14F-4D97-AF65-F5344CB8AC3E}">
        <p14:creationId xmlns:p14="http://schemas.microsoft.com/office/powerpoint/2010/main" val="368226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B039-CD3D-4440-9855-C1D883D19D9F}"/>
              </a:ext>
            </a:extLst>
          </p:cNvPr>
          <p:cNvSpPr>
            <a:spLocks noGrp="1"/>
          </p:cNvSpPr>
          <p:nvPr>
            <p:ph type="title"/>
          </p:nvPr>
        </p:nvSpPr>
        <p:spPr/>
        <p:txBody>
          <a:bodyPr/>
          <a:lstStyle/>
          <a:p>
            <a:r>
              <a:rPr lang="en-US" dirty="0"/>
              <a:t>(Very) Young Infants</a:t>
            </a:r>
          </a:p>
        </p:txBody>
      </p:sp>
      <p:pic>
        <p:nvPicPr>
          <p:cNvPr id="4" name="Picture 3" descr="A baby wearing a hat&#10;&#10;Description automatically generated with medium confidence">
            <a:extLst>
              <a:ext uri="{FF2B5EF4-FFF2-40B4-BE49-F238E27FC236}">
                <a16:creationId xmlns:a16="http://schemas.microsoft.com/office/drawing/2014/main" id="{3F82C074-6586-4A49-B1D0-AF76B433B1D6}"/>
              </a:ext>
            </a:extLst>
          </p:cNvPr>
          <p:cNvPicPr>
            <a:picLocks noChangeAspect="1"/>
          </p:cNvPicPr>
          <p:nvPr/>
        </p:nvPicPr>
        <p:blipFill>
          <a:blip r:embed="rId3"/>
          <a:stretch>
            <a:fillRect/>
          </a:stretch>
        </p:blipFill>
        <p:spPr>
          <a:xfrm>
            <a:off x="7739229" y="711560"/>
            <a:ext cx="4452771" cy="4849091"/>
          </a:xfrm>
          <a:prstGeom prst="rect">
            <a:avLst/>
          </a:prstGeom>
        </p:spPr>
      </p:pic>
    </p:spTree>
    <p:extLst>
      <p:ext uri="{BB962C8B-B14F-4D97-AF65-F5344CB8AC3E}">
        <p14:creationId xmlns:p14="http://schemas.microsoft.com/office/powerpoint/2010/main" val="1649332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33834-4580-F848-87F1-8671BBD558FF}"/>
              </a:ext>
            </a:extLst>
          </p:cNvPr>
          <p:cNvSpPr>
            <a:spLocks noGrp="1"/>
          </p:cNvSpPr>
          <p:nvPr>
            <p:ph type="title"/>
          </p:nvPr>
        </p:nvSpPr>
        <p:spPr>
          <a:xfrm>
            <a:off x="4965430" y="629266"/>
            <a:ext cx="6586491" cy="1676603"/>
          </a:xfrm>
        </p:spPr>
        <p:txBody>
          <a:bodyPr>
            <a:normAutofit/>
          </a:bodyPr>
          <a:lstStyle/>
          <a:p>
            <a:r>
              <a:rPr lang="en-US" sz="5400"/>
              <a:t>Neonate: 0-28 days</a:t>
            </a:r>
          </a:p>
        </p:txBody>
      </p:sp>
      <p:sp>
        <p:nvSpPr>
          <p:cNvPr id="3" name="Content Placeholder 2">
            <a:extLst>
              <a:ext uri="{FF2B5EF4-FFF2-40B4-BE49-F238E27FC236}">
                <a16:creationId xmlns:a16="http://schemas.microsoft.com/office/drawing/2014/main" id="{DF6DC82A-17A9-8D42-8DF8-CBE39878703E}"/>
              </a:ext>
            </a:extLst>
          </p:cNvPr>
          <p:cNvSpPr>
            <a:spLocks noGrp="1"/>
          </p:cNvSpPr>
          <p:nvPr>
            <p:ph idx="1"/>
          </p:nvPr>
        </p:nvSpPr>
        <p:spPr>
          <a:xfrm>
            <a:off x="4965431" y="2438400"/>
            <a:ext cx="6586489" cy="3785419"/>
          </a:xfrm>
        </p:spPr>
        <p:txBody>
          <a:bodyPr>
            <a:normAutofit/>
          </a:bodyPr>
          <a:lstStyle/>
          <a:p>
            <a:r>
              <a:rPr lang="en-US" sz="2200" i="1"/>
              <a:t>Very</a:t>
            </a:r>
            <a:r>
              <a:rPr lang="en-US" sz="2200"/>
              <a:t> high risk!</a:t>
            </a:r>
          </a:p>
          <a:p>
            <a:r>
              <a:rPr lang="en-US" sz="2200"/>
              <a:t>Septic workup:</a:t>
            </a:r>
          </a:p>
          <a:p>
            <a:pPr lvl="1"/>
            <a:r>
              <a:rPr lang="en-US" sz="2200"/>
              <a:t>Blood culture, cath urinalysis and urine culture</a:t>
            </a:r>
          </a:p>
          <a:p>
            <a:pPr lvl="1"/>
            <a:r>
              <a:rPr lang="en-US" sz="2200"/>
              <a:t>Lumbar puncture with CSF culture, gram stain, cell count with diff, glucose, protein, </a:t>
            </a:r>
            <a:r>
              <a:rPr lang="en-US" sz="2200" i="1"/>
              <a:t>viral PCR studies</a:t>
            </a:r>
          </a:p>
          <a:p>
            <a:pPr lvl="1"/>
            <a:r>
              <a:rPr lang="en-US" sz="2200" i="1"/>
              <a:t>Consider inflammatory markers: </a:t>
            </a:r>
            <a:r>
              <a:rPr lang="en-US" sz="2200" b="1" i="1"/>
              <a:t>procalcitonin</a:t>
            </a:r>
            <a:r>
              <a:rPr lang="en-US" sz="2200" i="1"/>
              <a:t>, CRP, CBC with differential</a:t>
            </a:r>
          </a:p>
          <a:p>
            <a:pPr lvl="1"/>
            <a:r>
              <a:rPr lang="en-US" sz="2200" i="1"/>
              <a:t>Consider respiratory virus PCR*</a:t>
            </a:r>
          </a:p>
          <a:p>
            <a:r>
              <a:rPr lang="en-US" sz="2200"/>
              <a:t>Parenteral antimicrobials</a:t>
            </a:r>
          </a:p>
          <a:p>
            <a:r>
              <a:rPr lang="en-US" sz="2200"/>
              <a:t>Hospital admission</a:t>
            </a:r>
          </a:p>
        </p:txBody>
      </p:sp>
      <p:pic>
        <p:nvPicPr>
          <p:cNvPr id="5" name="Picture 4" descr="A picture containing indoor, person, baby, little&#10;&#10;Description automatically generated">
            <a:extLst>
              <a:ext uri="{FF2B5EF4-FFF2-40B4-BE49-F238E27FC236}">
                <a16:creationId xmlns:a16="http://schemas.microsoft.com/office/drawing/2014/main" id="{15827C94-5F1F-A241-BD77-AC9437C81426}"/>
              </a:ext>
            </a:extLst>
          </p:cNvPr>
          <p:cNvPicPr>
            <a:picLocks noChangeAspect="1"/>
          </p:cNvPicPr>
          <p:nvPr/>
        </p:nvPicPr>
        <p:blipFill rotWithShape="1">
          <a:blip r:embed="rId3"/>
          <a:srcRect r="-1" b="11973"/>
          <a:stretch/>
        </p:blipFill>
        <p:spPr>
          <a:xfrm>
            <a:off x="20" y="10"/>
            <a:ext cx="4635571" cy="6857990"/>
          </a:xfrm>
          <a:prstGeom prst="rect">
            <a:avLst/>
          </a:prstGeom>
          <a:effectLst/>
        </p:spPr>
      </p:pic>
    </p:spTree>
    <p:extLst>
      <p:ext uri="{BB962C8B-B14F-4D97-AF65-F5344CB8AC3E}">
        <p14:creationId xmlns:p14="http://schemas.microsoft.com/office/powerpoint/2010/main" val="78030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22946</TotalTime>
  <Words>2084</Words>
  <Application>Microsoft Macintosh PowerPoint</Application>
  <PresentationFormat>Widescreen</PresentationFormat>
  <Paragraphs>151</Paragraphs>
  <Slides>21</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Wingdings</vt:lpstr>
      <vt:lpstr>Office Theme</vt:lpstr>
      <vt:lpstr>Burn, Baby, Burn:  Pediatric Fever</vt:lpstr>
      <vt:lpstr>No disclosures</vt:lpstr>
      <vt:lpstr>Goal</vt:lpstr>
      <vt:lpstr>Objectives</vt:lpstr>
      <vt:lpstr>Introduction</vt:lpstr>
      <vt:lpstr>Background</vt:lpstr>
      <vt:lpstr>Common infections</vt:lpstr>
      <vt:lpstr>(Very) Young Infants</vt:lpstr>
      <vt:lpstr>Neonate: 0-28 days</vt:lpstr>
      <vt:lpstr>Young infant: 29-60 days</vt:lpstr>
      <vt:lpstr>Young infant: 29-60 days</vt:lpstr>
      <vt:lpstr>Whew!</vt:lpstr>
      <vt:lpstr>Infants 61 days-6 months</vt:lpstr>
      <vt:lpstr>Infants 61 days-6 months</vt:lpstr>
      <vt:lpstr>Older infants and children</vt:lpstr>
      <vt:lpstr>Older infants and children</vt:lpstr>
      <vt:lpstr>BAM!</vt:lpstr>
      <vt:lpstr>Take-home points</vt:lpstr>
      <vt:lpstr>Thank you!</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Burn, Baby, Burn:  Pediatric Fever</dc:title>
  <dc:creator>Wallin, Dina</dc:creator>
  <cp:lastModifiedBy>Wallin, Dina</cp:lastModifiedBy>
  <cp:revision>16</cp:revision>
  <dcterms:created xsi:type="dcterms:W3CDTF">2022-01-05T23:09:31Z</dcterms:created>
  <dcterms:modified xsi:type="dcterms:W3CDTF">2024-02-06T21:43:31Z</dcterms:modified>
</cp:coreProperties>
</file>